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0" r:id="rId2"/>
    <p:sldMasterId id="2147483678" r:id="rId3"/>
    <p:sldMasterId id="2147483686" r:id="rId4"/>
  </p:sldMasterIdLst>
  <p:notesMasterIdLst>
    <p:notesMasterId r:id="rId19"/>
  </p:notesMasterIdLst>
  <p:handoutMasterIdLst>
    <p:handoutMasterId r:id="rId20"/>
  </p:handoutMasterIdLst>
  <p:sldIdLst>
    <p:sldId id="1258" r:id="rId5"/>
    <p:sldId id="487" r:id="rId6"/>
    <p:sldId id="1266" r:id="rId7"/>
    <p:sldId id="1259" r:id="rId8"/>
    <p:sldId id="1261" r:id="rId9"/>
    <p:sldId id="492" r:id="rId10"/>
    <p:sldId id="1262" r:id="rId11"/>
    <p:sldId id="1263" r:id="rId12"/>
    <p:sldId id="1264" r:id="rId13"/>
    <p:sldId id="1265" r:id="rId14"/>
    <p:sldId id="1260" r:id="rId15"/>
    <p:sldId id="1267" r:id="rId16"/>
    <p:sldId id="483" r:id="rId17"/>
    <p:sldId id="1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DoV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9ED6"/>
    <a:srgbClr val="00A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93" autoAdjust="0"/>
  </p:normalViewPr>
  <p:slideViewPr>
    <p:cSldViewPr>
      <p:cViewPr varScale="1">
        <p:scale>
          <a:sx n="49" d="100"/>
          <a:sy n="49" d="100"/>
        </p:scale>
        <p:origin x="1567" y="3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7A0FEB-8172-426D-8B42-1435FAF984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5C0809-141F-4AB3-ACD0-0870B4E37D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41F25-8431-438E-AFD9-DA7DA81BAB66}" type="datetimeFigureOut">
              <a:rPr lang="en-US" smtClean="0"/>
              <a:t>03/01/2023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244786-9E8C-46A7-8100-E409824E2B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FC36A-27AA-4619-B58A-70E7D9A42D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82BC4-409F-45C6-ADB1-351C5D8F5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6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A3EE2-F1CB-4C4C-B1A6-F1FC9129D28D}" type="datetimeFigureOut">
              <a:rPr lang="en-US" smtClean="0"/>
              <a:t>03/01/2023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E249E-762E-4064-B22C-A399E11DC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Hello and thank you for joining me today. </a:t>
            </a:r>
          </a:p>
          <a:p>
            <a:pPr defTabSz="931774">
              <a:defRPr/>
            </a:pPr>
            <a:endParaRPr lang="en-US" dirty="0"/>
          </a:p>
          <a:p>
            <a:pPr defTabSz="931774">
              <a:defRPr/>
            </a:pPr>
            <a:r>
              <a:rPr lang="en-US" dirty="0"/>
              <a:t>I am (</a:t>
            </a:r>
            <a:r>
              <a:rPr lang="en-US" b="1" dirty="0"/>
              <a:t>Your Name)</a:t>
            </a:r>
            <a:r>
              <a:rPr lang="en-US" b="0" dirty="0"/>
              <a:t> with the Veterans Benefits Administrations’ (VBA).</a:t>
            </a:r>
          </a:p>
          <a:p>
            <a:pPr defTabSz="931774">
              <a:defRPr/>
            </a:pPr>
            <a:endParaRPr lang="en-US" dirty="0"/>
          </a:p>
          <a:p>
            <a:pPr defTabSz="931774">
              <a:defRPr/>
            </a:pPr>
            <a:r>
              <a:rPr lang="en-US" dirty="0"/>
              <a:t>I will be providing you with a brief and general overview of VBA benefits and services that are available to service members and Veterans for their military service.</a:t>
            </a:r>
          </a:p>
          <a:p>
            <a:pPr defTabSz="931774">
              <a:defRPr/>
            </a:pPr>
            <a:endParaRPr lang="en-US" dirty="0"/>
          </a:p>
          <a:p>
            <a:pPr defTabSz="931774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E249E-762E-4064-B22C-A399E11DCEB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233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A&amp;A – Veterans determined by VA to be in need of regular A&amp;A of another person to function daily (clothe, bathe, feed)</a:t>
            </a:r>
          </a:p>
          <a:p>
            <a:r>
              <a:rPr lang="en-US" dirty="0"/>
              <a:t>DIC – Tax free benefit generally payable to service members who die in the line of duty, or veterans who die from service related injury or disease. </a:t>
            </a:r>
          </a:p>
          <a:p>
            <a:r>
              <a:rPr lang="en-US" dirty="0"/>
              <a:t>CHAMPVA – Healthcare for Spouses and dependents of 100% disabled veterans, Similar to Tricare, can’t have both</a:t>
            </a:r>
          </a:p>
          <a:p>
            <a:r>
              <a:rPr lang="en-US" dirty="0"/>
              <a:t>Auto Allowance – one time payment of 20,577.18 toward purchase of a vehicle or conveyance if they have SC loss or loss of use of one or both hands or feet or permanent impairment of vision.</a:t>
            </a:r>
          </a:p>
          <a:p>
            <a:r>
              <a:rPr lang="en-US" dirty="0"/>
              <a:t>Clothing Allowance – Applied for through VHA prosthetic dept</a:t>
            </a:r>
          </a:p>
          <a:p>
            <a:r>
              <a:rPr lang="en-US" dirty="0"/>
              <a:t>DEA – offers 36 months of education benefits to dependents of P&amp;T Veterans and/or Service members who die in the line of duty</a:t>
            </a:r>
          </a:p>
          <a:p>
            <a:r>
              <a:rPr lang="en-US" dirty="0"/>
              <a:t>Home Loan – VA Loan guaranty helps protect lenders from loss if the borrower fails to repay the loan. Eligibility can be submitted through </a:t>
            </a:r>
            <a:r>
              <a:rPr lang="en-US" dirty="0" err="1"/>
              <a:t>eBenefits</a:t>
            </a:r>
            <a:r>
              <a:rPr lang="en-US" dirty="0"/>
              <a:t> r through the lender.</a:t>
            </a:r>
          </a:p>
          <a:p>
            <a:r>
              <a:rPr lang="en-US" dirty="0"/>
              <a:t>Specially adapted housing – grant to modify or purchase and modify to meet the needs of specific disabilities, 3 uses, not to exceed maximum allowable. Current max is $81,080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E249E-762E-4064-B22C-A399E11DCEB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953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VA Center for Women Veterans has all women related resources and needs for both VBA and VHA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E249E-762E-4064-B22C-A399E11DCEB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511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each of the 7 ways to establish service connection, but focus on the first 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E249E-762E-4064-B22C-A399E11DCEB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928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each of the 7 ways to establish service connection, but focus on the first 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E249E-762E-4064-B22C-A399E11DCEB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476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each of the 7 ways to establish service connection, but focus on the first 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E249E-762E-4064-B22C-A399E11DCEB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37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E249E-762E-4064-B22C-A399E11DCEB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446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E249E-762E-4064-B22C-A399E11DCEB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17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E249E-762E-4064-B22C-A399E11DCEB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74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A&amp;A – Veterans determined by VA to be in need of regular A&amp;A of another person to function daily (clothe, bathe, feed)</a:t>
            </a:r>
          </a:p>
          <a:p>
            <a:r>
              <a:rPr lang="en-US" dirty="0"/>
              <a:t>DIC – Tax free benefit generally payable to service members who die in the line of duty, or veterans who die from service related injury or disease. </a:t>
            </a:r>
          </a:p>
          <a:p>
            <a:r>
              <a:rPr lang="en-US" dirty="0"/>
              <a:t>CHAMPVA – Healthcare for Spouses and dependents of 100% disabled veterans, Similar to Tricare, can’t have both</a:t>
            </a:r>
          </a:p>
          <a:p>
            <a:r>
              <a:rPr lang="en-US" dirty="0"/>
              <a:t>Auto Allowance – one time payment of 20,577.18 toward purchase of a vehicle or conveyance if they have SC loss or loss of use of one or both hands or feet or permanent impairment of vision.</a:t>
            </a:r>
          </a:p>
          <a:p>
            <a:r>
              <a:rPr lang="en-US" dirty="0"/>
              <a:t>Clothing Allowance – Applied for through VHA prosthetic dept</a:t>
            </a:r>
          </a:p>
          <a:p>
            <a:r>
              <a:rPr lang="en-US" dirty="0"/>
              <a:t>DEA – offers 36 months of education benefits to dependents of P&amp;T Veterans and/or Service members who die in the line of duty</a:t>
            </a:r>
          </a:p>
          <a:p>
            <a:r>
              <a:rPr lang="en-US" dirty="0"/>
              <a:t>Home Loan – VA Loan guaranty helps protect lenders from loss if the borrower fails to repay the loan. Eligibility can be submitted through </a:t>
            </a:r>
            <a:r>
              <a:rPr lang="en-US" dirty="0" err="1"/>
              <a:t>eBenefits</a:t>
            </a:r>
            <a:r>
              <a:rPr lang="en-US" dirty="0"/>
              <a:t> r through the lender.</a:t>
            </a:r>
          </a:p>
          <a:p>
            <a:r>
              <a:rPr lang="en-US" dirty="0"/>
              <a:t>Specially adapted housing – grant to modify or purchase and modify to meet the needs of specific disabilities, 3 uses, not to exceed maximum allowable. Current max is $81,080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E249E-762E-4064-B22C-A399E11DCEB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597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784596"/>
            <a:ext cx="9144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1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5376872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1"/>
          <p:cNvSpPr>
            <a:spLocks noGrp="1"/>
          </p:cNvSpPr>
          <p:nvPr>
            <p:ph type="ctrTitle" hasCustomPrompt="1"/>
          </p:nvPr>
        </p:nvSpPr>
        <p:spPr>
          <a:xfrm>
            <a:off x="0" y="2074334"/>
            <a:ext cx="9144000" cy="1834729"/>
          </a:xfrm>
        </p:spPr>
        <p:txBody>
          <a:bodyPr>
            <a:normAutofit/>
          </a:bodyPr>
          <a:lstStyle>
            <a:lvl1pPr>
              <a:defRPr sz="4400" b="0" i="0">
                <a:latin typeface="Georgia"/>
                <a:cs typeface="Georgia"/>
              </a:defRPr>
            </a:lvl1pPr>
          </a:lstStyle>
          <a:p>
            <a:r>
              <a:rPr lang="en-US" dirty="0">
                <a:solidFill>
                  <a:srgbClr val="0083BE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922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"/>
            <a:ext cx="9144000" cy="533399"/>
          </a:xfrm>
          <a:prstGeom prst="rect">
            <a:avLst/>
          </a:prstGeom>
          <a:solidFill>
            <a:srgbClr val="0132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2308" y="106555"/>
            <a:ext cx="443195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300" i="1" dirty="0">
                <a:solidFill>
                  <a:prstClr val="white"/>
                </a:solidFill>
                <a:latin typeface="Georgia"/>
                <a:cs typeface="Georgia"/>
              </a:rPr>
              <a:t>Veterans Benefits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40944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9144000" cy="9391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5"/>
            <a:ext cx="8229600" cy="93396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306"/>
            <a:ext cx="8229600" cy="4869857"/>
          </a:xfrm>
        </p:spPr>
        <p:txBody>
          <a:bodyPr/>
          <a:lstStyle>
            <a:lvl1pPr>
              <a:defRPr>
                <a:latin typeface="Myriad Pro"/>
              </a:defRPr>
            </a:lvl1pPr>
            <a:lvl2pPr>
              <a:defRPr>
                <a:latin typeface="Myriad Pro"/>
              </a:defRPr>
            </a:lvl2pPr>
            <a:lvl3pPr>
              <a:defRPr>
                <a:latin typeface="Myriad Pro"/>
              </a:defRPr>
            </a:lvl3pPr>
            <a:lvl4pPr>
              <a:defRPr>
                <a:latin typeface="Myriad Pro"/>
              </a:defRPr>
            </a:lvl4pPr>
            <a:lvl5pPr>
              <a:defRPr>
                <a:latin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598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9391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9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9086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4511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7033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9391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9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0162"/>
            <a:ext cx="8229600" cy="464722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6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57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1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5376863"/>
            <a:ext cx="9144000" cy="14811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1"/>
          <p:cNvSpPr>
            <a:spLocks noGrp="1"/>
          </p:cNvSpPr>
          <p:nvPr>
            <p:ph type="ctrTitle"/>
          </p:nvPr>
        </p:nvSpPr>
        <p:spPr>
          <a:xfrm>
            <a:off x="708660" y="2439035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0083BE"/>
                </a:solidFill>
              </a:rPr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117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9144000" cy="9391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5"/>
            <a:ext cx="8229600" cy="93396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306"/>
            <a:ext cx="8229600" cy="4869857"/>
          </a:xfrm>
        </p:spPr>
        <p:txBody>
          <a:bodyPr/>
          <a:lstStyle>
            <a:lvl1pPr>
              <a:defRPr>
                <a:latin typeface="Myriad Pro"/>
              </a:defRPr>
            </a:lvl1pPr>
            <a:lvl2pPr>
              <a:defRPr>
                <a:latin typeface="Myriad Pro"/>
              </a:defRPr>
            </a:lvl2pPr>
            <a:lvl3pPr>
              <a:defRPr>
                <a:latin typeface="Myriad Pro"/>
              </a:defRPr>
            </a:lvl3pPr>
            <a:lvl4pPr>
              <a:defRPr>
                <a:latin typeface="Myriad Pro"/>
              </a:defRPr>
            </a:lvl4pPr>
            <a:lvl5pPr>
              <a:defRPr>
                <a:latin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434" y="6188566"/>
            <a:ext cx="2626468" cy="59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85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9391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9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170" y="6160132"/>
            <a:ext cx="2779781" cy="62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222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19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95"/>
            <a:ext cx="8229600" cy="774638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313"/>
            <a:ext cx="8229600" cy="4869857"/>
          </a:xfrm>
        </p:spPr>
        <p:txBody>
          <a:bodyPr/>
          <a:lstStyle>
            <a:lvl1pPr>
              <a:defRPr sz="2200">
                <a:latin typeface="Myriad Pro"/>
              </a:defRPr>
            </a:lvl1pPr>
            <a:lvl2pPr>
              <a:defRPr sz="2000">
                <a:latin typeface="Myriad Pro"/>
              </a:defRPr>
            </a:lvl2pPr>
            <a:lvl3pPr>
              <a:defRPr sz="1800">
                <a:latin typeface="Myriad Pro"/>
              </a:defRPr>
            </a:lvl3pPr>
            <a:lvl4pPr>
              <a:defRPr sz="1800">
                <a:latin typeface="Myriad Pro"/>
              </a:defRPr>
            </a:lvl4pPr>
            <a:lvl5pPr>
              <a:defRPr sz="1800">
                <a:latin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5033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6383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9391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9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0162"/>
            <a:ext cx="8229600" cy="464722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73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4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1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5376863"/>
            <a:ext cx="9144000" cy="14811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1"/>
          <p:cNvSpPr>
            <a:spLocks noGrp="1"/>
          </p:cNvSpPr>
          <p:nvPr>
            <p:ph type="ctrTitle"/>
          </p:nvPr>
        </p:nvSpPr>
        <p:spPr>
          <a:xfrm>
            <a:off x="708660" y="2439035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0083BE"/>
                </a:solidFill>
              </a:rPr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88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9144000" cy="9391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5"/>
            <a:ext cx="8229600" cy="93396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306"/>
            <a:ext cx="8229600" cy="4869857"/>
          </a:xfrm>
        </p:spPr>
        <p:txBody>
          <a:bodyPr/>
          <a:lstStyle>
            <a:lvl1pPr>
              <a:defRPr>
                <a:latin typeface="Myriad Pro"/>
              </a:defRPr>
            </a:lvl1pPr>
            <a:lvl2pPr>
              <a:defRPr>
                <a:latin typeface="Myriad Pro"/>
              </a:defRPr>
            </a:lvl2pPr>
            <a:lvl3pPr>
              <a:defRPr>
                <a:latin typeface="Myriad Pro"/>
              </a:defRPr>
            </a:lvl3pPr>
            <a:lvl4pPr>
              <a:defRPr>
                <a:latin typeface="Myriad Pro"/>
              </a:defRPr>
            </a:lvl4pPr>
            <a:lvl5pPr>
              <a:defRPr>
                <a:latin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613" y="6188566"/>
            <a:ext cx="2626468" cy="59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947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9391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9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170" y="6160132"/>
            <a:ext cx="2779781" cy="62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693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48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5576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9391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9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0162"/>
            <a:ext cx="8229600" cy="464722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76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9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95"/>
            <a:ext cx="8229600" cy="774638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534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580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9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646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9144000" cy="9391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939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0162"/>
            <a:ext cx="8229600" cy="464722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4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12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7"/>
            <a:ext cx="8458200" cy="1143000"/>
          </a:xfrm>
        </p:spPr>
        <p:txBody>
          <a:bodyPr>
            <a:normAutofit/>
          </a:bodyPr>
          <a:lstStyle>
            <a:lvl1pPr algn="l">
              <a:defRPr sz="4800" b="1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40485"/>
            <a:ext cx="1295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40485"/>
            <a:ext cx="3429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1600" y="6340485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defTabSz="457200"/>
            <a:fld id="{04F7EA0F-F264-4DBA-8450-109ED0C85B89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81000" y="1447800"/>
            <a:ext cx="8458200" cy="45720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341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1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5376863"/>
            <a:ext cx="9144000" cy="14811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1"/>
          <p:cNvSpPr>
            <a:spLocks noGrp="1"/>
          </p:cNvSpPr>
          <p:nvPr>
            <p:ph type="ctrTitle"/>
          </p:nvPr>
        </p:nvSpPr>
        <p:spPr>
          <a:xfrm>
            <a:off x="708660" y="2439035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0083BE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40044" y="5935844"/>
            <a:ext cx="4431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b="1" dirty="0">
                <a:solidFill>
                  <a:prstClr val="white"/>
                </a:solidFill>
                <a:latin typeface="Myriad Pro"/>
              </a:rPr>
              <a:t>Veterans Benefits Administration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084" y="5751724"/>
            <a:ext cx="34194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06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"/>
            <a:ext cx="9144000" cy="778933"/>
          </a:xfrm>
          <a:prstGeom prst="rect">
            <a:avLst/>
          </a:prstGeom>
          <a:solidFill>
            <a:srgbClr val="0132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6324608"/>
            <a:ext cx="9144000" cy="533399"/>
          </a:xfrm>
          <a:prstGeom prst="rect">
            <a:avLst/>
          </a:prstGeom>
          <a:solidFill>
            <a:srgbClr val="0132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78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8946"/>
            <a:ext cx="8229600" cy="4647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5187943"/>
            <a:ext cx="4431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i="1" dirty="0">
                <a:solidFill>
                  <a:prstClr val="white"/>
                </a:solidFill>
                <a:latin typeface="Georgia"/>
                <a:cs typeface="Georgia"/>
              </a:rPr>
              <a:t>Veterans Benefits Administration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6163"/>
            <a:ext cx="91440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47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8944"/>
            <a:ext cx="8229600" cy="4647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77"/>
            <a:ext cx="9144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1825"/>
            <a:ext cx="91440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95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8944"/>
            <a:ext cx="8229600" cy="4647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77"/>
            <a:ext cx="9144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1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8944"/>
            <a:ext cx="8229600" cy="4647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77"/>
            <a:ext cx="9144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ammy.Davis2@va.gov" TargetMode="External"/><Relationship Id="rId2" Type="http://schemas.openxmlformats.org/officeDocument/2006/relationships/hyperlink" Target="mailto:Julie.Hill2@va.gov" TargetMode="Externa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2.waitwhile.com/lists/winston-salemvaregio/join" TargetMode="External"/><Relationship Id="rId7" Type="http://schemas.openxmlformats.org/officeDocument/2006/relationships/hyperlink" Target="https://www.va.gov/vso/" TargetMode="External"/><Relationship Id="rId2" Type="http://schemas.openxmlformats.org/officeDocument/2006/relationships/hyperlink" Target="http://www.va.gov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milvets.nc.gov/" TargetMode="External"/><Relationship Id="rId5" Type="http://schemas.openxmlformats.org/officeDocument/2006/relationships/hyperlink" Target="https://www.milvets.nc.gov/services/benefits-claims" TargetMode="External"/><Relationship Id="rId4" Type="http://schemas.openxmlformats.org/officeDocument/2006/relationships/hyperlink" Target="https://www.benefits.va.gov/winstonsale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.gov/womenve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va.gov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9A74635-4671-694E-BBBF-92E9C49DE864}"/>
              </a:ext>
            </a:extLst>
          </p:cNvPr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gradFill>
            <a:gsLst>
              <a:gs pos="25000">
                <a:srgbClr val="032F55"/>
              </a:gs>
              <a:gs pos="100000">
                <a:srgbClr val="192A4E">
                  <a:lumMod val="10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32F55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3AB80D-5D87-D346-B3BB-A2917C23AA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562599"/>
          </a:xfrm>
          <a:prstGeom prst="rect">
            <a:avLst/>
          </a:prstGeom>
        </p:spPr>
      </p:pic>
      <p:pic>
        <p:nvPicPr>
          <p:cNvPr id="8" name="Picture 2" descr="C:\Users\vacoGrovem\AppData\Local\Microsoft\Windows\Temporary Internet Files\Content.Outlook\83QVOJUE\CHOOSE-VA-rev.png">
            <a:extLst>
              <a:ext uri="{FF2B5EF4-FFF2-40B4-BE49-F238E27FC236}">
                <a16:creationId xmlns:a16="http://schemas.microsoft.com/office/drawing/2014/main" id="{3B87D061-CF7D-2D42-9FF9-6FCB3758E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30" y="6053053"/>
            <a:ext cx="2302225" cy="63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3. VA-PRIMARY-HORIZONTAL-WHITE-VECTOR2.png">
            <a:extLst>
              <a:ext uri="{FF2B5EF4-FFF2-40B4-BE49-F238E27FC236}">
                <a16:creationId xmlns:a16="http://schemas.microsoft.com/office/drawing/2014/main" id="{221DB157-B693-8743-88BB-06DFE054D2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16" y="6135633"/>
            <a:ext cx="2755309" cy="6390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08D613-CBD7-1A4F-8FE0-96C36AD54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381001"/>
            <a:ext cx="4838700" cy="2438399"/>
          </a:xfrm>
        </p:spPr>
        <p:txBody>
          <a:bodyPr anchor="t">
            <a:noAutofit/>
          </a:bodyPr>
          <a:lstStyle/>
          <a:p>
            <a:pPr>
              <a:spcAft>
                <a:spcPts val="2250"/>
              </a:spcAft>
            </a:pPr>
            <a:r>
              <a:rPr lang="en-US" sz="4950" dirty="0">
                <a:solidFill>
                  <a:schemeClr val="bg1"/>
                </a:solidFill>
              </a:rPr>
              <a:t>Overview of VBA Benefits and Services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9B6DAB8-BF31-B647-888B-0E78C8ADD3DD}"/>
              </a:ext>
            </a:extLst>
          </p:cNvPr>
          <p:cNvSpPr txBox="1">
            <a:spLocks/>
          </p:cNvSpPr>
          <p:nvPr/>
        </p:nvSpPr>
        <p:spPr>
          <a:xfrm>
            <a:off x="571500" y="4242802"/>
            <a:ext cx="4935372" cy="47341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32F55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Aft>
                <a:spcPts val="2250"/>
              </a:spcAft>
            </a:pPr>
            <a:r>
              <a:rPr lang="en-US" sz="2700" b="0" dirty="0">
                <a:solidFill>
                  <a:schemeClr val="bg1"/>
                </a:solidFill>
              </a:rPr>
              <a:t>NC Women </a:t>
            </a:r>
            <a:r>
              <a:rPr lang="en-US" sz="2700" b="0" dirty="0" err="1">
                <a:solidFill>
                  <a:schemeClr val="bg1"/>
                </a:solidFill>
              </a:rPr>
              <a:t>MilVets</a:t>
            </a:r>
            <a:r>
              <a:rPr lang="en-US" sz="2700" b="0" dirty="0">
                <a:solidFill>
                  <a:schemeClr val="bg1"/>
                </a:solidFill>
              </a:rPr>
              <a:t> Summit</a:t>
            </a:r>
          </a:p>
          <a:p>
            <a:pPr>
              <a:spcAft>
                <a:spcPts val="2250"/>
              </a:spcAft>
            </a:pPr>
            <a:r>
              <a:rPr lang="en-US" sz="2700" b="0" dirty="0">
                <a:solidFill>
                  <a:schemeClr val="bg1"/>
                </a:solidFill>
              </a:rPr>
              <a:t>Winston-Salem VA Regional Office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1657D-349E-4665-B515-10A6EF5B6448}"/>
              </a:ext>
            </a:extLst>
          </p:cNvPr>
          <p:cNvSpPr txBox="1"/>
          <p:nvPr/>
        </p:nvSpPr>
        <p:spPr>
          <a:xfrm>
            <a:off x="8827091" y="6455182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675A116-9431-4254-B82A-0625366A848B}"/>
              </a:ext>
            </a:extLst>
          </p:cNvPr>
          <p:cNvSpPr txBox="1">
            <a:spLocks/>
          </p:cNvSpPr>
          <p:nvPr/>
        </p:nvSpPr>
        <p:spPr>
          <a:xfrm>
            <a:off x="5883690" y="6415152"/>
            <a:ext cx="2230272" cy="27699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32F55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Aft>
                <a:spcPts val="2250"/>
              </a:spcAft>
            </a:pPr>
            <a:r>
              <a:rPr lang="en-US" sz="1600" b="0" dirty="0">
                <a:solidFill>
                  <a:schemeClr val="bg1"/>
                </a:solidFill>
              </a:rPr>
              <a:t>Updated 10/7/2021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1361A5-B8C4-4DB1-AD34-CB7BF50CEF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700" y="165849"/>
            <a:ext cx="2959691" cy="16453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E05F11-91B0-49C3-AA63-E5DC31495D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6628" y="2021675"/>
            <a:ext cx="2721971" cy="19473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B756C6-F2D8-43B2-B8AB-1E0E9FEB0B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1" y="4105251"/>
            <a:ext cx="2612232" cy="186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67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131BE-DB47-4BDE-BE37-5FAFAAF3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Education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6581C-1ED6-474C-91D4-AAFA80C40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70104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New Forever GI Bill</a:t>
            </a:r>
          </a:p>
          <a:p>
            <a:pPr marL="0" indent="0">
              <a:buNone/>
            </a:pPr>
            <a:endParaRPr lang="en-US" sz="1800" b="1" dirty="0"/>
          </a:p>
          <a:p>
            <a:r>
              <a:rPr lang="en-US" sz="1800" dirty="0"/>
              <a:t>No longer an expiration date</a:t>
            </a:r>
          </a:p>
          <a:p>
            <a:r>
              <a:rPr lang="en-US" sz="1800" dirty="0"/>
              <a:t>Purple Heart recipients will get more benefits</a:t>
            </a:r>
          </a:p>
          <a:p>
            <a:r>
              <a:rPr lang="en-US" sz="1800" dirty="0"/>
              <a:t>More people are eligible for Yellow Ribbon</a:t>
            </a:r>
          </a:p>
          <a:p>
            <a:r>
              <a:rPr lang="en-US" sz="1800" dirty="0"/>
              <a:t>Extra money — and time — for STEM degrees</a:t>
            </a:r>
          </a:p>
          <a:p>
            <a:r>
              <a:rPr lang="en-US" sz="1800" dirty="0"/>
              <a:t>Vets hurt by school shutdowns will get benefits back</a:t>
            </a:r>
          </a:p>
          <a:p>
            <a:r>
              <a:rPr lang="en-US" sz="1800" dirty="0"/>
              <a:t>The VA will measure eligibility for benefits differently</a:t>
            </a:r>
          </a:p>
          <a:p>
            <a:r>
              <a:rPr lang="en-US" sz="1800" dirty="0"/>
              <a:t>Reservists can count more of their service toward eligibility</a:t>
            </a:r>
          </a:p>
          <a:p>
            <a:r>
              <a:rPr lang="en-US" sz="1800" dirty="0"/>
              <a:t>Benefits can get transferred after death</a:t>
            </a:r>
          </a:p>
          <a:p>
            <a:r>
              <a:rPr lang="en-US" sz="1800" dirty="0"/>
              <a:t>Surviving family members will get more money, but less time</a:t>
            </a:r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409337-59B7-441B-A538-FC53CE97F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267" y="1076904"/>
            <a:ext cx="2680132" cy="235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41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B5091-7FF3-4264-A6AE-2603F2CB8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VA Home Loans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F9D86-B021-4483-8C7A-2A4D0039A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038600"/>
          </a:xfrm>
        </p:spPr>
        <p:txBody>
          <a:bodyPr>
            <a:noAutofit/>
          </a:bodyPr>
          <a:lstStyle/>
          <a:p>
            <a:pPr algn="l"/>
            <a:endParaRPr lang="en-US" sz="16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</a:rPr>
              <a:t>What Is a VA Guaranteed Loan? </a:t>
            </a:r>
            <a:endParaRPr lang="en-US" sz="1800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</a:rPr>
              <a:t>A VA-guaranteed loan can be used to </a:t>
            </a:r>
            <a:r>
              <a:rPr lang="en-US" sz="1800" dirty="0">
                <a:solidFill>
                  <a:srgbClr val="000000"/>
                </a:solidFill>
              </a:rPr>
              <a:t>b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uy a home as a primary residence (This can be either existing or new construction) or to refinance an existing loan.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</a:rPr>
              <a:t>Benefits of a VA Guaranteed Loan </a:t>
            </a:r>
            <a:endParaRPr lang="en-US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</a:rPr>
              <a:t>No down payment, unless it is required by the lender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</a:rPr>
              <a:t>The purchase price is more than the reasonable value of the property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</a:rPr>
              <a:t>No mortgage insurance </a:t>
            </a:r>
          </a:p>
          <a:p>
            <a:r>
              <a:rPr lang="en-US" sz="1800" dirty="0">
                <a:solidFill>
                  <a:srgbClr val="000000"/>
                </a:solidFill>
              </a:rPr>
              <a:t>R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eusable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</a:rPr>
              <a:t>One-time VA funding fee (can be included in the loan). If you receive VA disability compensation, you are exempt from the VA funding fee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</a:rPr>
              <a:t>Minimum property requirements </a:t>
            </a:r>
            <a:r>
              <a:rPr lang="en-US" sz="1800" dirty="0">
                <a:solidFill>
                  <a:srgbClr val="000000"/>
                </a:solidFill>
              </a:rPr>
              <a:t>- 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Ensure the property is safe, sanitary and sound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</a:rPr>
              <a:t>VA staff assistance if you become delinquent on your loan</a:t>
            </a:r>
          </a:p>
          <a:p>
            <a:r>
              <a:rPr lang="en-US" sz="1800" dirty="0">
                <a:solidFill>
                  <a:srgbClr val="000000"/>
                </a:solidFill>
              </a:rPr>
              <a:t>And more</a:t>
            </a:r>
            <a:endParaRPr lang="en-US" sz="1800" b="0" i="0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725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B5091-7FF3-4264-A6AE-2603F2CB8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Military Sexual Trauma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F9D86-B021-4483-8C7A-2A4D0039A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68" y="1524000"/>
            <a:ext cx="8305800" cy="4038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Veterans can receive compensation for conditions that started or got worse in the line of duty. This includes injuries or disabilities related to MST. If you have questions, a Veterans Benefits Administration (VBA) MST outreach coordinator can explain more.</a:t>
            </a:r>
          </a:p>
          <a:p>
            <a:pPr algn="l" fontAlgn="base"/>
            <a:endParaRPr lang="en-US" sz="1050" b="0" i="0" dirty="0">
              <a:solidFill>
                <a:srgbClr val="2E2E2E"/>
              </a:solidFill>
              <a:effectLst/>
              <a:latin typeface="Arial" panose="020B0604020202020204" pitchFamily="34" charset="0"/>
            </a:endParaRPr>
          </a:p>
          <a:p>
            <a:pPr marL="0" indent="0" algn="l" fontAlgn="base">
              <a:buNone/>
            </a:pPr>
            <a:r>
              <a:rPr lang="en-US" sz="2000" dirty="0">
                <a:solidFill>
                  <a:srgbClr val="2E2E2E"/>
                </a:solidFill>
              </a:rPr>
              <a:t>Winston-Salem VA Regional Office MST Coordinators:</a:t>
            </a:r>
          </a:p>
          <a:p>
            <a:pPr marL="0" indent="0" algn="l" fontAlgn="base">
              <a:buNone/>
            </a:pPr>
            <a:endParaRPr lang="en-US" sz="2000" dirty="0">
              <a:solidFill>
                <a:srgbClr val="2E2E2E"/>
              </a:solidFill>
            </a:endParaRPr>
          </a:p>
          <a:p>
            <a:pPr marL="0" indent="0" algn="l" fontAlgn="base">
              <a:buNone/>
            </a:pPr>
            <a:r>
              <a:rPr lang="en-US" sz="2000" b="0" i="0" dirty="0">
                <a:solidFill>
                  <a:srgbClr val="2E2E2E"/>
                </a:solidFill>
                <a:effectLst/>
              </a:rPr>
              <a:t>Julie Hill </a:t>
            </a:r>
            <a:r>
              <a:rPr lang="en-US" sz="2000" b="0" i="0" u="none" strike="noStrike" dirty="0">
                <a:solidFill>
                  <a:srgbClr val="0B6CB2"/>
                </a:solidFill>
                <a:effectLst/>
                <a:hlinkClick r:id="rId2"/>
              </a:rPr>
              <a:t>Julie.Hill2@va.gov</a:t>
            </a:r>
            <a:r>
              <a:rPr lang="en-US" sz="2000" u="none" strike="noStrike" dirty="0">
                <a:solidFill>
                  <a:srgbClr val="2E2E2E"/>
                </a:solidFill>
              </a:rPr>
              <a:t> or </a:t>
            </a:r>
            <a:r>
              <a:rPr lang="en-US" sz="2000" b="0" i="0" dirty="0">
                <a:solidFill>
                  <a:srgbClr val="2E2E2E"/>
                </a:solidFill>
                <a:effectLst/>
              </a:rPr>
              <a:t>Tammy Davis </a:t>
            </a:r>
            <a:r>
              <a:rPr lang="en-US" sz="2000" dirty="0">
                <a:solidFill>
                  <a:srgbClr val="0B6CB2"/>
                </a:solidFill>
                <a:hlinkClick r:id="rId3"/>
              </a:rPr>
              <a:t>Tammy.Davis2@va.gov</a:t>
            </a:r>
            <a:endParaRPr lang="en-US" sz="2000" b="0" i="0" dirty="0">
              <a:solidFill>
                <a:srgbClr val="2E2E2E"/>
              </a:solidFill>
              <a:effectLst/>
            </a:endParaRPr>
          </a:p>
          <a:p>
            <a:pPr marL="0" indent="0" algn="l" fontAlgn="base">
              <a:buNone/>
            </a:pPr>
            <a:endParaRPr lang="en-US" sz="1800" b="0" i="0" dirty="0">
              <a:solidFill>
                <a:srgbClr val="2E2E2E"/>
              </a:solidFill>
              <a:effectLst/>
            </a:endParaRPr>
          </a:p>
          <a:p>
            <a:pPr marL="0" indent="0">
              <a:buNone/>
            </a:pPr>
            <a:endParaRPr lang="en-US" sz="16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83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D34D2-A58A-4A0B-BCDA-D7C314996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How Do I Apply for VA Benefits?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13951-5779-48C0-B822-7713E9D14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4602"/>
            <a:ext cx="8229600" cy="41075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700" b="1" u="sng" dirty="0"/>
              <a:t>Online</a:t>
            </a:r>
          </a:p>
          <a:p>
            <a:r>
              <a:rPr lang="en-US" sz="1700" dirty="0"/>
              <a:t>Visit </a:t>
            </a:r>
            <a:r>
              <a:rPr lang="en-US" sz="17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www.va.gov</a:t>
            </a:r>
            <a:r>
              <a:rPr lang="en-US" sz="1700" dirty="0"/>
              <a:t> for information on all VA programs, access VA forms, </a:t>
            </a:r>
          </a:p>
          <a:p>
            <a:pPr marL="0" indent="0">
              <a:buNone/>
            </a:pPr>
            <a:r>
              <a:rPr lang="en-US" sz="1700" dirty="0"/>
              <a:t>      submit online applications, how to contact us, and FAQs</a:t>
            </a:r>
          </a:p>
          <a:p>
            <a:pPr marL="0" indent="0">
              <a:buNone/>
            </a:pPr>
            <a:endParaRPr lang="en-US" sz="1700" b="1" dirty="0"/>
          </a:p>
          <a:p>
            <a:pPr marL="0" indent="0">
              <a:buNone/>
            </a:pPr>
            <a:r>
              <a:rPr lang="en-US" sz="1700" b="1" u="sng" dirty="0"/>
              <a:t>In person</a:t>
            </a:r>
          </a:p>
          <a:p>
            <a:r>
              <a:rPr lang="en-US" sz="1700" dirty="0"/>
              <a:t>Contact the Winston-Salem VA Regional Office and speak with a local representative. </a:t>
            </a:r>
            <a:r>
              <a:rPr lang="en-US" sz="17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r>
              <a:rPr lang="en-US" sz="1700" dirty="0">
                <a:solidFill>
                  <a:srgbClr val="0070C0"/>
                </a:solidFill>
              </a:rPr>
              <a:t> </a:t>
            </a:r>
            <a:r>
              <a:rPr lang="en-US" sz="1700" dirty="0"/>
              <a:t>to request a virtual or in-person appointment, or visit </a:t>
            </a:r>
            <a:r>
              <a:rPr lang="en-US" sz="17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https://v2.waitwhile.com/lists/winston-salemvaregio/join</a:t>
            </a:r>
            <a:r>
              <a:rPr lang="en-US" sz="1700" dirty="0">
                <a:solidFill>
                  <a:srgbClr val="0070C0"/>
                </a:solidFill>
              </a:rPr>
              <a:t> </a:t>
            </a:r>
            <a:r>
              <a:rPr lang="en-US" sz="1700" dirty="0"/>
              <a:t>to self-schedule an appointment or visit our website at </a:t>
            </a:r>
            <a:r>
              <a:rPr lang="en-US" sz="17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https://www.benefits.va.gov/winstonsalem/</a:t>
            </a:r>
            <a:r>
              <a:rPr lang="en-US" sz="17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en-US" sz="1700" b="1" dirty="0"/>
          </a:p>
          <a:p>
            <a:pPr marL="0" indent="0">
              <a:buNone/>
            </a:pPr>
            <a:r>
              <a:rPr lang="en-US" sz="1700" b="1" u="sng" dirty="0"/>
              <a:t>Mail</a:t>
            </a:r>
          </a:p>
          <a:p>
            <a:r>
              <a:rPr lang="en-US" sz="1700" dirty="0"/>
              <a:t>Visit </a:t>
            </a:r>
            <a:r>
              <a:rPr lang="en-US" sz="17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www.va.gov</a:t>
            </a:r>
            <a:r>
              <a:rPr lang="en-US" sz="1700" dirty="0">
                <a:solidFill>
                  <a:srgbClr val="0070C0"/>
                </a:solidFill>
              </a:rPr>
              <a:t> </a:t>
            </a:r>
            <a:r>
              <a:rPr lang="en-US" sz="1700" dirty="0"/>
              <a:t>to select the benefit and specific mailing information</a:t>
            </a:r>
            <a:endParaRPr lang="en-US" sz="1700" b="1" u="sng" dirty="0"/>
          </a:p>
          <a:p>
            <a:pPr marL="0" indent="0">
              <a:buNone/>
            </a:pPr>
            <a:endParaRPr lang="en-US" sz="1700" b="1" u="sng" dirty="0"/>
          </a:p>
          <a:p>
            <a:pPr marL="0" indent="0">
              <a:buNone/>
            </a:pPr>
            <a:r>
              <a:rPr lang="en-US" sz="1700" b="1" u="sng" dirty="0"/>
              <a:t>Consult with the many (no-cost) Veteran Service Organizations (VSO) for help</a:t>
            </a:r>
          </a:p>
          <a:p>
            <a:pPr lvl="1">
              <a:buFont typeface="+mj-lt"/>
              <a:buAutoNum type="arabicPeriod"/>
            </a:pPr>
            <a:r>
              <a:rPr lang="en-US" sz="17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</a:t>
            </a:r>
            <a:r>
              <a:rPr lang="en-US" sz="1700" dirty="0"/>
              <a:t>for the North Carolina County VSO List or visit </a:t>
            </a:r>
            <a:r>
              <a:rPr lang="en-US" sz="17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www.milvets.nc.gov</a:t>
            </a:r>
            <a:endParaRPr lang="en-US" sz="1700" dirty="0">
              <a:solidFill>
                <a:srgbClr val="0070C0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en-US" sz="1700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</a:t>
            </a:r>
            <a:r>
              <a:rPr lang="en-US" sz="1700" dirty="0"/>
              <a:t>for the VA Directory of Veterans Service Organizations or visit </a:t>
            </a:r>
            <a:r>
              <a:rPr lang="en-US" sz="1700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https://www.va.gov/vso/</a:t>
            </a:r>
            <a:r>
              <a:rPr lang="en-US" sz="1700" dirty="0">
                <a:solidFill>
                  <a:srgbClr val="0070C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C50CC0-6F96-43C4-B63D-1496533C8EEB}"/>
              </a:ext>
            </a:extLst>
          </p:cNvPr>
          <p:cNvSpPr txBox="1"/>
          <p:nvPr/>
        </p:nvSpPr>
        <p:spPr>
          <a:xfrm>
            <a:off x="457200" y="1116708"/>
            <a:ext cx="83820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Veterans Crisis Line 1-800-273-8255 Press 1</a:t>
            </a:r>
          </a:p>
          <a:p>
            <a:pPr algn="ctr"/>
            <a:r>
              <a:rPr lang="en-US" sz="2200" dirty="0">
                <a:solidFill>
                  <a:srgbClr val="002060"/>
                </a:solidFill>
              </a:rPr>
              <a:t>Confidential Crisis chat at VeteransCrisisLine.net or text 838255</a:t>
            </a:r>
          </a:p>
        </p:txBody>
      </p:sp>
    </p:spTree>
    <p:extLst>
      <p:ext uri="{BB962C8B-B14F-4D97-AF65-F5344CB8AC3E}">
        <p14:creationId xmlns:p14="http://schemas.microsoft.com/office/powerpoint/2010/main" val="1400363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CADFA-1DFE-409C-8072-887B858B3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AFDF4-4DB8-402C-A135-98BA19B16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39621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13B69-A9D2-43DE-96CF-DED41D5EB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Women Veterans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93928-877F-4EA9-B45F-D1D4FFEC5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4800" y="1066801"/>
            <a:ext cx="9448800" cy="4953000"/>
          </a:xfrm>
        </p:spPr>
        <p:txBody>
          <a:bodyPr>
            <a:normAutofit/>
          </a:bodyPr>
          <a:lstStyle/>
          <a:p>
            <a:pPr lvl="1"/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Did you serve or do you know of a woman Veteran who served? We’re here to provide more about what earned benefits and services are available to you!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A few key resources for women Veterans:</a:t>
            </a:r>
          </a:p>
          <a:p>
            <a:pPr marL="457200" lvl="1" indent="0">
              <a:buNone/>
            </a:pP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VA Center for Women Veterans website: </a:t>
            </a:r>
            <a:r>
              <a:rPr lang="en-US" sz="2000" dirty="0">
                <a:hlinkClick r:id="rId3"/>
              </a:rPr>
              <a:t>www.va.gov/womenvet</a:t>
            </a:r>
            <a:r>
              <a:rPr lang="en-US" sz="2000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Women Veterans Call Center: Call or text at 1-855-829-6636 or use the chat feature in the VA Center for Women Veterans website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Main VA website: </a:t>
            </a:r>
            <a:r>
              <a:rPr lang="en-US" sz="2000" dirty="0">
                <a:hlinkClick r:id="rId4"/>
              </a:rPr>
              <a:t>www.va.gov</a:t>
            </a:r>
            <a:r>
              <a:rPr lang="en-US" sz="2000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Military Related Sexual Trauma Coordinators: Contact your local VA clinic or us at the Winston-Salem VA Regional Office or visit </a:t>
            </a:r>
            <a:r>
              <a:rPr lang="en-US" sz="2000" dirty="0">
                <a:hlinkClick r:id="rId4"/>
              </a:rPr>
              <a:t>www.va.gov</a:t>
            </a:r>
            <a:r>
              <a:rPr lang="en-US" sz="2000" dirty="0"/>
              <a:t> to find your nearest coordinators.</a:t>
            </a:r>
          </a:p>
          <a:p>
            <a:pPr marL="457200" lvl="1" indent="0">
              <a:buNone/>
            </a:pP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9578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13B69-A9D2-43DE-96CF-DED41D5EB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VA Benefits Are Available?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93928-877F-4EA9-B45F-D1D4FFEC5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1"/>
            <a:ext cx="8382000" cy="4953000"/>
          </a:xfrm>
        </p:spPr>
        <p:txBody>
          <a:bodyPr>
            <a:normAutofit/>
          </a:bodyPr>
          <a:lstStyle/>
          <a:p>
            <a:pPr lvl="1"/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VA benefits are available to all Veterans; however, a disproportionate number of women do not use VA benefits despite being eligible.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>
                <a:cs typeface="Arial" panose="020B0604020202020204" pitchFamily="34" charset="0"/>
              </a:rPr>
              <a:t>Military disability service-connected compensation</a:t>
            </a:r>
          </a:p>
          <a:p>
            <a:pPr lvl="1"/>
            <a:r>
              <a:rPr lang="en-US" sz="2000" dirty="0">
                <a:cs typeface="Arial" panose="020B0604020202020204" pitchFamily="34" charset="0"/>
              </a:rPr>
              <a:t>Pension</a:t>
            </a:r>
          </a:p>
          <a:p>
            <a:pPr lvl="1"/>
            <a:r>
              <a:rPr lang="en-US" sz="2000" dirty="0">
                <a:cs typeface="Arial" panose="020B0604020202020204" pitchFamily="34" charset="0"/>
              </a:rPr>
              <a:t>Survivor and burial benefits</a:t>
            </a:r>
          </a:p>
          <a:p>
            <a:pPr lvl="1"/>
            <a:r>
              <a:rPr lang="en-US" sz="2000" dirty="0">
                <a:cs typeface="Arial" panose="020B0604020202020204" pitchFamily="34" charset="0"/>
              </a:rPr>
              <a:t>Ancillary compensation or pension benefits</a:t>
            </a:r>
          </a:p>
          <a:p>
            <a:pPr lvl="1"/>
            <a:r>
              <a:rPr lang="en-US" sz="2000" dirty="0">
                <a:cs typeface="Arial" panose="020B0604020202020204" pitchFamily="34" charset="0"/>
              </a:rPr>
              <a:t>Education</a:t>
            </a:r>
          </a:p>
          <a:p>
            <a:pPr lvl="1"/>
            <a:r>
              <a:rPr lang="en-US" sz="2000" dirty="0">
                <a:cs typeface="Arial" panose="020B0604020202020204" pitchFamily="34" charset="0"/>
              </a:rPr>
              <a:t>Veteran Readiness and Employment</a:t>
            </a:r>
          </a:p>
          <a:p>
            <a:pPr lvl="1"/>
            <a:r>
              <a:rPr lang="en-US" sz="2000" dirty="0">
                <a:cs typeface="Arial" panose="020B0604020202020204" pitchFamily="34" charset="0"/>
              </a:rPr>
              <a:t>Home loan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9379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13B69-A9D2-43DE-96CF-DED41D5EB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Disability Compensation?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93928-877F-4EA9-B45F-D1D4FFEC5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cs typeface="Arial" panose="020B0604020202020204" pitchFamily="34" charset="0"/>
              </a:rPr>
              <a:t>Disability Compensation is a tax-free monetary benefit paid to Veterans with disabilities that are the result of a disease or injury incurred or aggravated during active military service. </a:t>
            </a:r>
          </a:p>
          <a:p>
            <a:pPr marL="0" indent="0">
              <a:buNone/>
            </a:pPr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Scale from 0 to 100 percent in increments of 10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Seven ways to establish service connection:</a:t>
            </a:r>
          </a:p>
          <a:p>
            <a:pPr lvl="1"/>
            <a:r>
              <a:rPr lang="en-US" sz="2000" dirty="0">
                <a:cs typeface="Arial" panose="020B0604020202020204" pitchFamily="34" charset="0"/>
              </a:rPr>
              <a:t>1. Direct Service-Connection</a:t>
            </a:r>
          </a:p>
          <a:p>
            <a:pPr lvl="1"/>
            <a:r>
              <a:rPr lang="en-US" sz="2000" dirty="0">
                <a:cs typeface="Arial" panose="020B0604020202020204" pitchFamily="34" charset="0"/>
              </a:rPr>
              <a:t>2. Aggravation of a Pre-Service Disability</a:t>
            </a:r>
          </a:p>
          <a:p>
            <a:pPr lvl="1"/>
            <a:r>
              <a:rPr lang="en-US" sz="2000" dirty="0">
                <a:cs typeface="Arial" panose="020B0604020202020204" pitchFamily="34" charset="0"/>
              </a:rPr>
              <a:t>3. Presumptive Service-Connection</a:t>
            </a:r>
          </a:p>
          <a:p>
            <a:pPr lvl="1"/>
            <a:r>
              <a:rPr lang="en-US" sz="2000" dirty="0">
                <a:cs typeface="Arial" panose="020B0604020202020204" pitchFamily="34" charset="0"/>
              </a:rPr>
              <a:t>4. Secondary Service-Connection</a:t>
            </a:r>
          </a:p>
          <a:p>
            <a:pPr lvl="1"/>
            <a:r>
              <a:rPr lang="en-US" sz="2000" dirty="0">
                <a:cs typeface="Arial" panose="020B0604020202020204" pitchFamily="34" charset="0"/>
              </a:rPr>
              <a:t>5. Paired Organs and Extremities</a:t>
            </a:r>
          </a:p>
          <a:p>
            <a:pPr lvl="1"/>
            <a:r>
              <a:rPr lang="en-US" sz="2000" dirty="0">
                <a:cs typeface="Arial" panose="020B0604020202020204" pitchFamily="34" charset="0"/>
              </a:rPr>
              <a:t>6. VA Hospital Care or Treatment</a:t>
            </a:r>
          </a:p>
          <a:p>
            <a:pPr lvl="1"/>
            <a:r>
              <a:rPr lang="en-US" sz="2000" dirty="0">
                <a:cs typeface="Arial" panose="020B0604020202020204" pitchFamily="34" charset="0"/>
              </a:rPr>
              <a:t>7. Disability Through VA Vocational Rehabilitation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4773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13B69-A9D2-43DE-96CF-DED41D5EB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95"/>
            <a:ext cx="8382000" cy="933960"/>
          </a:xfrm>
        </p:spPr>
        <p:txBody>
          <a:bodyPr>
            <a:noAutofit/>
          </a:bodyPr>
          <a:lstStyle/>
          <a:p>
            <a:r>
              <a:rPr lang="en-US" sz="3600" dirty="0"/>
              <a:t>3 Requirements for Service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93928-877F-4EA9-B45F-D1D4FFEC5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953000"/>
          </a:xfrm>
        </p:spPr>
        <p:txBody>
          <a:bodyPr>
            <a:normAutofit/>
          </a:bodyPr>
          <a:lstStyle/>
          <a:p>
            <a:endParaRPr lang="en-US" sz="2000" dirty="0">
              <a:cs typeface="Arial" panose="020B0604020202020204" pitchFamily="34" charset="0"/>
            </a:endParaRPr>
          </a:p>
          <a:p>
            <a:endParaRPr lang="en-US" sz="2000" dirty="0"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cs typeface="Arial" panose="020B0604020202020204" pitchFamily="34" charset="0"/>
              </a:rPr>
              <a:t>Illness or injury incurred or aggravated during active duty that treatment was received for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cs typeface="Arial" panose="020B0604020202020204" pitchFamily="34" charset="0"/>
              </a:rPr>
              <a:t>Current residual or disability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cs typeface="Arial" panose="020B0604020202020204" pitchFamily="34" charset="0"/>
              </a:rPr>
              <a:t>Medical nexus connecting current disability with incident in service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9395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131BE-DB47-4BDE-BE37-5FAFAAF3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Forms for Disability Compensation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6581C-1ED6-474C-91D4-AAFA80C40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VA Form 21-526EZ </a:t>
            </a:r>
            <a:r>
              <a:rPr lang="en-US" sz="1800" dirty="0"/>
              <a:t>- Application for Disability Compensation for </a:t>
            </a:r>
            <a:r>
              <a:rPr lang="en-US" sz="1800" u="sng" dirty="0"/>
              <a:t>NEW conditions or INCREASED </a:t>
            </a:r>
            <a:r>
              <a:rPr lang="en-US" sz="1800" dirty="0"/>
              <a:t>(already service-connected but condition has worsened) Claims</a:t>
            </a:r>
          </a:p>
          <a:p>
            <a:endParaRPr lang="en-US" sz="1800" dirty="0"/>
          </a:p>
          <a:p>
            <a:r>
              <a:rPr lang="en-US" sz="1800" b="1" dirty="0"/>
              <a:t>VA Form 21-0995 </a:t>
            </a:r>
            <a:r>
              <a:rPr lang="en-US" sz="1800" dirty="0"/>
              <a:t>– Application for Disability Compensation for a </a:t>
            </a:r>
            <a:r>
              <a:rPr lang="en-US" sz="1800" u="sng" dirty="0"/>
              <a:t>Supplemental Claim </a:t>
            </a:r>
            <a:r>
              <a:rPr lang="en-US" sz="1800" dirty="0"/>
              <a:t>(previously denied and </a:t>
            </a:r>
            <a:r>
              <a:rPr lang="en-US" sz="1800" u="sng" dirty="0"/>
              <a:t>claimant has new/material evidence </a:t>
            </a:r>
            <a:r>
              <a:rPr lang="en-US" sz="1800" dirty="0"/>
              <a:t>to support his/her claim)</a:t>
            </a:r>
          </a:p>
          <a:p>
            <a:endParaRPr lang="en-US" sz="1800" dirty="0"/>
          </a:p>
          <a:p>
            <a:r>
              <a:rPr lang="en-US" sz="1800" b="1" dirty="0"/>
              <a:t>VA Form 21-0996 </a:t>
            </a:r>
            <a:r>
              <a:rPr lang="en-US" sz="1800" dirty="0"/>
              <a:t>– Application for Disability Compensation for Higher-Level Review of the decision you received within 1 year from notification (previously denied and </a:t>
            </a:r>
            <a:r>
              <a:rPr lang="en-US" sz="1800" u="sng" dirty="0"/>
              <a:t>claimant does not have new/material evidence and is requesting another decision review based on the evidence of record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b="1" dirty="0"/>
              <a:t>VA Form 21-8940 </a:t>
            </a:r>
            <a:r>
              <a:rPr lang="en-US" sz="1800" dirty="0"/>
              <a:t>- Veteran's Application for Increased Compensation Based on Unemployability </a:t>
            </a:r>
          </a:p>
        </p:txBody>
      </p:sp>
    </p:spTree>
    <p:extLst>
      <p:ext uri="{BB962C8B-B14F-4D97-AF65-F5344CB8AC3E}">
        <p14:creationId xmlns:p14="http://schemas.microsoft.com/office/powerpoint/2010/main" val="1805126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131BE-DB47-4BDE-BE37-5FAFAAF3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Pension?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6581C-1ED6-474C-91D4-AAFA80C40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6306"/>
            <a:ext cx="3581400" cy="4869857"/>
          </a:xfrm>
        </p:spPr>
        <p:txBody>
          <a:bodyPr>
            <a:normAutofit/>
          </a:bodyPr>
          <a:lstStyle/>
          <a:p>
            <a:r>
              <a:rPr lang="en-US" sz="1800" dirty="0"/>
              <a:t>VA Veteran’s pension helps Veterans and their families cope with financial challenges by providing supplemental income through the Veteran’s Pension benefit.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It is a tax-free monetary benefit payable to low-income wartime Veterans. Veterans must have at least 90 days of active duty service, with at least one day during a wartime period to qualify for a VA Pension. VA Form 21P-527EZ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93F9B61-582A-4939-84E9-3473A41F4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651032"/>
              </p:ext>
            </p:extLst>
          </p:nvPr>
        </p:nvGraphicFramePr>
        <p:xfrm>
          <a:off x="4114800" y="1397000"/>
          <a:ext cx="4572000" cy="4141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412697747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12260193"/>
                    </a:ext>
                  </a:extLst>
                </a:gridCol>
              </a:tblGrid>
              <a:tr h="9842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Veterans Pension Rates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421559"/>
                  </a:ext>
                </a:extLst>
              </a:tr>
              <a:tr h="984250">
                <a:tc>
                  <a:txBody>
                    <a:bodyPr/>
                    <a:lstStyle/>
                    <a:p>
                      <a:r>
                        <a:rPr lang="en-US" sz="2400" dirty="0"/>
                        <a:t>If you are a Veteran….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Your Yearly Income must be less than….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348932"/>
                  </a:ext>
                </a:extLst>
              </a:tr>
              <a:tr h="984250">
                <a:tc>
                  <a:txBody>
                    <a:bodyPr/>
                    <a:lstStyle/>
                    <a:p>
                      <a:r>
                        <a:rPr lang="en-US" sz="2400" dirty="0"/>
                        <a:t>Without Spouse or Child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$16,037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714514"/>
                  </a:ext>
                </a:extLst>
              </a:tr>
              <a:tr h="984250">
                <a:tc>
                  <a:txBody>
                    <a:bodyPr/>
                    <a:lstStyle/>
                    <a:p>
                      <a:r>
                        <a:rPr lang="en-US" sz="2400" dirty="0"/>
                        <a:t>With One Dependent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$21,001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939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91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131BE-DB47-4BDE-BE37-5FAFAAF3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Survivor’s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6581C-1ED6-474C-91D4-AAFA80C40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6306"/>
            <a:ext cx="8229600" cy="4869857"/>
          </a:xfrm>
        </p:spPr>
        <p:txBody>
          <a:bodyPr>
            <a:normAutofit/>
          </a:bodyPr>
          <a:lstStyle/>
          <a:p>
            <a:r>
              <a:rPr lang="en-US" sz="1800" dirty="0"/>
              <a:t>Dependency Indemnity Compensation and Survivor’s or Widow’s Pension - VA Form 21-534</a:t>
            </a:r>
          </a:p>
          <a:p>
            <a:endParaRPr lang="en-US" sz="1800" dirty="0"/>
          </a:p>
          <a:p>
            <a:r>
              <a:rPr lang="en-US" sz="1800" dirty="0"/>
              <a:t>Burial Benefits - VA Form 21-530</a:t>
            </a:r>
          </a:p>
          <a:p>
            <a:endParaRPr lang="en-US" sz="1800" dirty="0"/>
          </a:p>
          <a:p>
            <a:r>
              <a:rPr lang="en-US" sz="1800" dirty="0"/>
              <a:t>Headstone/Marker - VA Form 40-1330</a:t>
            </a:r>
          </a:p>
          <a:p>
            <a:endParaRPr lang="en-US" sz="1800" dirty="0"/>
          </a:p>
          <a:p>
            <a:r>
              <a:rPr lang="en-US" sz="1800" dirty="0"/>
              <a:t>Burial Flag - VA Form 21-2008</a:t>
            </a:r>
          </a:p>
          <a:p>
            <a:endParaRPr lang="en-US" sz="1800" dirty="0"/>
          </a:p>
          <a:p>
            <a:r>
              <a:rPr lang="en-US" sz="1800" dirty="0"/>
              <a:t>Presidential Memorial Certificate - VA Form 40-0247</a:t>
            </a:r>
          </a:p>
        </p:txBody>
      </p:sp>
    </p:spTree>
    <p:extLst>
      <p:ext uri="{BB962C8B-B14F-4D97-AF65-F5344CB8AC3E}">
        <p14:creationId xmlns:p14="http://schemas.microsoft.com/office/powerpoint/2010/main" val="1582341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131BE-DB47-4BDE-BE37-5FAFAAF3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Ancillary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6581C-1ED6-474C-91D4-AAFA80C40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>
            <a:normAutofit/>
          </a:bodyPr>
          <a:lstStyle/>
          <a:p>
            <a:r>
              <a:rPr lang="en-US" sz="1800" dirty="0"/>
              <a:t>Allowance for Aid and Attendance or Housebound Veterans - VA Form 21-2680</a:t>
            </a:r>
          </a:p>
          <a:p>
            <a:endParaRPr lang="en-US" sz="1800" dirty="0"/>
          </a:p>
          <a:p>
            <a:r>
              <a:rPr lang="en-US" sz="1800" dirty="0"/>
              <a:t>CHAMPVA Healthcare for families - VA Form 10-10d and VA Form 10-7959c</a:t>
            </a:r>
          </a:p>
          <a:p>
            <a:endParaRPr lang="en-US" sz="1800" dirty="0"/>
          </a:p>
          <a:p>
            <a:r>
              <a:rPr lang="en-US" sz="1800" dirty="0"/>
              <a:t>Dependents’ Educational Assistance (DEA) - VA Form 22-5490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Automobile Allowance provides handicap accessible vehicles - VA Form 21-4502</a:t>
            </a:r>
          </a:p>
          <a:p>
            <a:endParaRPr lang="en-US" sz="1800" dirty="0"/>
          </a:p>
          <a:p>
            <a:r>
              <a:rPr lang="en-US" sz="1800" dirty="0"/>
              <a:t>Special Adaptative Housing for handicap accessibility - VA Form 26-4555</a:t>
            </a:r>
          </a:p>
          <a:p>
            <a:endParaRPr lang="en-US" sz="1800" dirty="0"/>
          </a:p>
          <a:p>
            <a:r>
              <a:rPr lang="en-US" sz="1800" dirty="0"/>
              <a:t>Clothing Allowance replaces clothing damaged by VA issued medications or medical appliances - VA Form 10-8678 - Submitted through VHA Orthopedic dept.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4693946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hooseVA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hooseVA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hooseVA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4887</TotalTime>
  <Words>1674</Words>
  <Application>Microsoft Office PowerPoint</Application>
  <PresentationFormat>On-screen Show (4:3)</PresentationFormat>
  <Paragraphs>176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Georgia</vt:lpstr>
      <vt:lpstr>Myriad Pro</vt:lpstr>
      <vt:lpstr>2_Office Theme</vt:lpstr>
      <vt:lpstr>ChooseVA</vt:lpstr>
      <vt:lpstr>1_ChooseVA</vt:lpstr>
      <vt:lpstr>2_ChooseVA</vt:lpstr>
      <vt:lpstr>Overview of VBA Benefits and Services</vt:lpstr>
      <vt:lpstr>Women Veterans Resources</vt:lpstr>
      <vt:lpstr>What VA Benefits Are Available?</vt:lpstr>
      <vt:lpstr>What is Disability Compensation?</vt:lpstr>
      <vt:lpstr>3 Requirements for Service Connection</vt:lpstr>
      <vt:lpstr>Forms for Disability Compensation</vt:lpstr>
      <vt:lpstr>What is Pension?</vt:lpstr>
      <vt:lpstr>Survivor’s Benefits</vt:lpstr>
      <vt:lpstr>Ancillary Benefits</vt:lpstr>
      <vt:lpstr>Education Benefits</vt:lpstr>
      <vt:lpstr>VA Home Loans</vt:lpstr>
      <vt:lpstr>Military Sexual Trauma</vt:lpstr>
      <vt:lpstr>How Do I Apply for VA Benefits?</vt:lpstr>
      <vt:lpstr>PowerPoint Presentation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Department of Veterans Affairs</dc:creator>
  <cp:lastModifiedBy>Beatty, Darcy A., VBAWSAL</cp:lastModifiedBy>
  <cp:revision>317</cp:revision>
  <cp:lastPrinted>2019-03-14T15:14:03Z</cp:lastPrinted>
  <dcterms:created xsi:type="dcterms:W3CDTF">2018-04-05T16:27:35Z</dcterms:created>
  <dcterms:modified xsi:type="dcterms:W3CDTF">2023-03-01T21:35:33Z</dcterms:modified>
</cp:coreProperties>
</file>