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461" r:id="rId2"/>
    <p:sldId id="462" r:id="rId3"/>
    <p:sldId id="323" r:id="rId4"/>
    <p:sldId id="467" r:id="rId5"/>
    <p:sldId id="468" r:id="rId6"/>
    <p:sldId id="465" r:id="rId7"/>
    <p:sldId id="2147375956" r:id="rId8"/>
    <p:sldId id="2147375955" r:id="rId9"/>
    <p:sldId id="463" r:id="rId10"/>
    <p:sldId id="469" r:id="rId11"/>
    <p:sldId id="456" r:id="rId12"/>
    <p:sldId id="280" r:id="rId13"/>
    <p:sldId id="459" r:id="rId14"/>
    <p:sldId id="276" r:id="rId15"/>
    <p:sldId id="470" r:id="rId16"/>
    <p:sldId id="46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7D5283A-6345-4E56-BCE9-DAE0888BBCB2}">
          <p14:sldIdLst>
            <p14:sldId id="461"/>
            <p14:sldId id="462"/>
            <p14:sldId id="323"/>
            <p14:sldId id="467"/>
            <p14:sldId id="468"/>
            <p14:sldId id="465"/>
            <p14:sldId id="2147375956"/>
            <p14:sldId id="2147375955"/>
            <p14:sldId id="463"/>
            <p14:sldId id="469"/>
            <p14:sldId id="456"/>
            <p14:sldId id="280"/>
            <p14:sldId id="459"/>
            <p14:sldId id="276"/>
            <p14:sldId id="470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n, Dawn M. (EES)" initials="BDM(" lastIdx="53" clrIdx="0">
    <p:extLst>
      <p:ext uri="{19B8F6BF-5375-455C-9EA6-DF929625EA0E}">
        <p15:presenceInfo xmlns:p15="http://schemas.microsoft.com/office/powerpoint/2012/main" userId="S::Dawn.Barton@va.gov::4a678834-fc67-4bd9-b6db-3c37916fb760" providerId="AD"/>
      </p:ext>
    </p:extLst>
  </p:cmAuthor>
  <p:cmAuthor id="2" name="Williams-Johnson, Shenekia D. VISN 6" initials="WJSDV6" lastIdx="1" clrIdx="1">
    <p:extLst>
      <p:ext uri="{19B8F6BF-5375-455C-9EA6-DF929625EA0E}">
        <p15:presenceInfo xmlns:p15="http://schemas.microsoft.com/office/powerpoint/2012/main" userId="S::Shenekia.Williams-Johnson@va.gov::c09e2231-1e0a-44d0-b0db-fb94ecbadd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B41"/>
    <a:srgbClr val="1C1A28"/>
    <a:srgbClr val="001642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504"/>
    </p:cViewPr>
  </p:sorterViewPr>
  <p:notesViewPr>
    <p:cSldViewPr snapToGrid="0">
      <p:cViewPr varScale="1">
        <p:scale>
          <a:sx n="87" d="100"/>
          <a:sy n="87" d="100"/>
        </p:scale>
        <p:origin x="21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638871-277A-4B50-ACB6-12DFFE77788C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3BB61E-8DBA-4D36-8A24-EDBBA53B2E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550B0-69AD-4FDB-8A32-26180E68A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5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14248" y="1694039"/>
            <a:ext cx="8763504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VISN 6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529263"/>
            <a:ext cx="40640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EACB5-2E03-4C08-9642-1DBC8DECD0A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95" y="159363"/>
            <a:ext cx="1691891" cy="162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9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1"/>
            <a:ext cx="12192000" cy="10805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18672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41563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>
            <a:lvl1pPr>
              <a:defRPr b="1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9606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83218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1"/>
            <a:ext cx="12192000" cy="96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59382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4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4953001"/>
            <a:ext cx="7315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 Health Connec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B9F6EB-FAF3-4B3F-8F29-9906C982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35" y="945351"/>
            <a:ext cx="10972800" cy="504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08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83F1FA-211D-3044-9E35-958DFBC26156}" type="slidenum">
              <a:rPr lang="en-US" smtClean="0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5" y="6163811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1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://mobile.va.gov/app/va-health-chat&amp;data=05%7c01%7c%7c21af79e393dc41f3e3b708dad6d712cb%7ce95f1b23abaf45ee821db7ab251ab3bf%7c0%7c0%7c638058516534418094%7cUnknown%7cTWFpbGZsb3d8eyJWIjoiMC4wLjAwMDAiLCJQIjoiV2luMzIiLCJBTiI6Ik1haWwiLCJXVCI6Mn0%3D%7c3000%7c%7c%7c&amp;sdata=yi7QPhrUmWDz51ZmWTHHXN7MLPNWQjkE7JhoOycWGJ8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gcc02.safelinks.protection.outlook.com/?url=https://www.youtube.com/watch?v%3DWi0xYi7Pgt4&amp;data=05%7c01%7c%7c21af79e393dc41f3e3b708dad6d712cb%7ce95f1b23abaf45ee821db7ab251ab3bf%7c0%7c0%7c638058516534418094%7cUnknown%7cTWFpbGZsb3d8eyJWIjoiMC4wLjAwMDAiLCJQIjoiV2luMzIiLCJBTiI6Ik1haWwiLCJXVCI6Mn0%3D%7c3000%7c%7c%7c&amp;sdata=ZMZvS2IWBwqBhCp7BlgJe0ZexM5GAD5HGl5TcPNDcIo%3D&amp;reserve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D279E-27F8-48AD-8248-4C4088A19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AA60B-4BA9-4577-A713-084143D6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of Veterans Affairs, Mid-Atlantic Healthcare Network, VISN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33BBF-9749-40FC-8B49-43C8E004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4" y="1403684"/>
            <a:ext cx="6720006" cy="4364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2D3BB-76EF-49A3-86B8-970B3BD43173}"/>
              </a:ext>
            </a:extLst>
          </p:cNvPr>
          <p:cNvSpPr txBox="1"/>
          <p:nvPr/>
        </p:nvSpPr>
        <p:spPr>
          <a:xfrm>
            <a:off x="7431315" y="4681920"/>
            <a:ext cx="410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Presented by: Shenekia Williams-Johnson, VISN 6 Lead Women Veterans Program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B370A-F5A0-4FB8-95B0-C4174721A12D}"/>
              </a:ext>
            </a:extLst>
          </p:cNvPr>
          <p:cNvSpPr txBox="1"/>
          <p:nvPr/>
        </p:nvSpPr>
        <p:spPr>
          <a:xfrm>
            <a:off x="7329714" y="1741714"/>
            <a:ext cx="4644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Women Veteran Healthcare and Programs: Services and Benefits You’ve Earned! </a:t>
            </a:r>
          </a:p>
        </p:txBody>
      </p:sp>
    </p:spTree>
    <p:extLst>
      <p:ext uri="{BB962C8B-B14F-4D97-AF65-F5344CB8AC3E}">
        <p14:creationId xmlns:p14="http://schemas.microsoft.com/office/powerpoint/2010/main" val="179805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14EC5E-8690-4735-9889-57646887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Behavioral Health Services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2FF91E-B2E9-4029-B128-A25DA037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" b="-4"/>
          <a:stretch/>
        </p:blipFill>
        <p:spPr>
          <a:xfrm>
            <a:off x="429768" y="1784899"/>
            <a:ext cx="3372212" cy="4457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6C2BF-0243-4352-927F-08BE2C964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" b="-4"/>
          <a:stretch/>
        </p:blipFill>
        <p:spPr>
          <a:xfrm>
            <a:off x="4226836" y="1721922"/>
            <a:ext cx="3506757" cy="4634428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AE446-4664-4B07-AA7C-FC24F14A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726" y="1784899"/>
            <a:ext cx="2987682" cy="4195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Women’s Health-Mental Health Champion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Gender Specific support groups and programming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Post Traumatic Stress Disorder (PTSD) groups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Military Sexual Trauma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Suicide Prevention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Individual Counseling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Spiritual Counseling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Reproductive Mental Health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Eating Disorders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Substance Use Disorders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3217C-6F42-4745-BDF7-A9456467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83F1FA-211D-3044-9E35-958DFBC2615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6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8DC9-58EB-4C0F-9D5B-ABFF7D1A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Harassment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2546-1D7C-4F68-B15B-13EC98B8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part of culture change efforts, VHA is taking a stand against harassment at VA sites of care.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Creating awareness and identifying intervention strategies is the first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What is Harassment?&#10;“Whistling”&#10;“Smile baby!”&#10;“Hello beautiful!”&#10;“You’re too pretty to be a Vet!”&#10;“Give me your number!”&#10;“That walk is sexy!”&#10;“NOT INTERESTED!”">
            <a:extLst>
              <a:ext uri="{FF2B5EF4-FFF2-40B4-BE49-F238E27FC236}">
                <a16:creationId xmlns:a16="http://schemas.microsoft.com/office/drawing/2014/main" id="{756242A8-1F72-4D64-BD5B-21807F8725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268" y="2918614"/>
            <a:ext cx="4302369" cy="1885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D0D58-B273-4DAA-8265-C83C14C4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5392"/>
            <a:ext cx="2857093" cy="1885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BC6C3-55ED-407F-B044-1C3FB7151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270" y="4295776"/>
            <a:ext cx="3025255" cy="16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C94724-B227-4908-BF7D-5E8FDA74C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4" y="1083212"/>
            <a:ext cx="7054634" cy="4614203"/>
          </a:xfrm>
        </p:spPr>
        <p:txBody>
          <a:bodyPr>
            <a:normAutofit fontScale="92500"/>
          </a:bodyPr>
          <a:lstStyle/>
          <a:p>
            <a:r>
              <a:rPr lang="en-US" dirty="0"/>
              <a:t>All Veterans will be treated with respect regardless of:</a:t>
            </a:r>
          </a:p>
          <a:p>
            <a:pPr lvl="1"/>
            <a:r>
              <a:rPr lang="en-US" dirty="0"/>
              <a:t>Sexual orientation</a:t>
            </a:r>
          </a:p>
          <a:p>
            <a:pPr lvl="1"/>
            <a:r>
              <a:rPr lang="en-US" dirty="0"/>
              <a:t>Sexual behavior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Surgical history</a:t>
            </a:r>
          </a:p>
          <a:p>
            <a:r>
              <a:rPr lang="en-US" dirty="0"/>
              <a:t>All Veterans will be addressed in accordance with each person’s </a:t>
            </a:r>
            <a:r>
              <a:rPr lang="en-US" b="1" dirty="0"/>
              <a:t>self-identified gender </a:t>
            </a:r>
            <a:r>
              <a:rPr lang="en-US" dirty="0"/>
              <a:t>and </a:t>
            </a:r>
            <a:r>
              <a:rPr lang="en-US" b="1" dirty="0"/>
              <a:t>preferred pronoun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63F02-637B-4243-9532-9C7D79B5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75DCD-46A2-463D-B67F-FE186D7D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 and Respect for All Veterans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2534C-D3A4-43BE-91C9-3B389B6A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175" y="901865"/>
            <a:ext cx="3868066" cy="2527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B79B2-5981-474B-BB09-1C4F3531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176" y="3441318"/>
            <a:ext cx="3868066" cy="26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C889E-CCCD-4733-8AFF-FB731645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594769-13D5-46AB-82DB-E5B11672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COVID-19, Flu, Shingles Vaccinations Are Available at Your VA Facility!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EDFC57-622A-4591-BCD5-6163C53E5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90" y="1089892"/>
            <a:ext cx="6316630" cy="338135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C381E-D7D7-4A50-ACC6-46FB5F1E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44" y="3498200"/>
            <a:ext cx="3942816" cy="2414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53EB3-BC75-497D-829A-8D8249197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43" y="1011555"/>
            <a:ext cx="3650928" cy="2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F6A0D-F189-466D-B33B-7373FB5F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9404"/>
            <a:ext cx="11582400" cy="513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Women Veteran Program Managers (WVPM) – Each VA medical center has a WVPM who is an advocate for Women Veterans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Asheville VAMC: Sharon West 828-298-7911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Durham VAMC: Jamie Upchurch  919-286-0411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Fayetteville VAMC: Yolanda Murphy  910-488-2120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Hampton VAMC: Catherine McDonald 757-722-9961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Richmond VAMC: Marlise Skinner 804-675-5000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Salem VAMC: Melissa Miles 540-982-2463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Salisbury VAMC: Penny Greer-Link 704-638-9000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VISN 6 Lead Women Veteran Program Manager: Shenekia </a:t>
            </a:r>
          </a:p>
          <a:p>
            <a:pPr marL="457200" lvl="1" indent="0">
              <a:buNone/>
            </a:pPr>
            <a:r>
              <a:rPr lang="en-US" sz="2400" dirty="0"/>
              <a:t>	Williams Johnson 919-956-5541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4BB12-C6A3-4749-BE23-615835E3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4BEFB4-C651-4ED8-AF7A-955DF4C2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Health Program Contact Information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2EFD-9FB6-4787-A9DA-D6A1D9AB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092" y="1349452"/>
            <a:ext cx="3083328" cy="47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C6B03-FE79-46C6-9AFA-63826442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28" y="972379"/>
            <a:ext cx="9891164" cy="5110794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served honorably, you may be eligible for VA health care benefits.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do not have to have a service-connected injury or disability.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Veterans, including National Guard and Reserves, may be eligible even if they never deployed to a combat zone. Learn more about eligibility criteria: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</a:rPr>
              <a:t>https://www.womenshealth.va.gov/eligibility.asp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Military sexual trauma (MST) is sexual assault or sexual harassment experienced during military service.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receive MST-related care even if you are not eligible for other VA care or are not enrolled in benefits.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receive this care even if you never reported the incident and have no proof that it happened.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apply for VA health care benefits by completing the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</a:rPr>
              <a:t>VA Form 10-10EZ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submitting it by mail, phone, in person, or online.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Online at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</a:rPr>
              <a:t>https://www.va.gov/health-care/apply/application/introduction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By phone at 877-222-8387 (press 1), Monday through Friday 8:00 a.m. to 8:00 p.m. ET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 person at your local VA which you can find using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</a:rPr>
              <a:t>this locator tool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By mail by sending it to the Health Eligibility Center 2957 Clairmont Road, Suite 200, Atlanta, GA 30329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you apply, you can check the status of your application by calling 877-222-8387 (press 2) starting 1 week after you’ve submitted your application. 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69987-320B-4977-ADEF-5BEBAC09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BB74D-E8C4-4A31-901C-EF67115D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VHA Eligibility and Enrollment</a:t>
            </a:r>
          </a:p>
        </p:txBody>
      </p:sp>
      <p:pic>
        <p:nvPicPr>
          <p:cNvPr id="1025" name="Picture 1" descr="Former Airman 1st Class Rhea Harris">
            <a:extLst>
              <a:ext uri="{FF2B5EF4-FFF2-40B4-BE49-F238E27FC236}">
                <a16:creationId xmlns:a16="http://schemas.microsoft.com/office/drawing/2014/main" id="{2C0B31C9-3C21-4FD5-B4A4-872C425C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87" y="3768880"/>
            <a:ext cx="2631854" cy="17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1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64231-7DC9-4FD1-B252-0C9F90C0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C4F2D-CB79-42BB-A2DB-4CEF46B6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Department of Veterans Affairs Resources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CE2FFBA-3AA6-4AC7-9C7A-33DEC0E71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876300"/>
            <a:ext cx="8507084" cy="5284420"/>
          </a:xfrm>
        </p:spPr>
      </p:pic>
    </p:spTree>
    <p:extLst>
      <p:ext uri="{BB962C8B-B14F-4D97-AF65-F5344CB8AC3E}">
        <p14:creationId xmlns:p14="http://schemas.microsoft.com/office/powerpoint/2010/main" val="399857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F3466-9585-4BC1-9989-4C900A55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1"/>
            <a:ext cx="11582401" cy="49625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Complete primary care and gender specific care from one provider </a:t>
            </a:r>
          </a:p>
          <a:p>
            <a:pPr lvl="1"/>
            <a:r>
              <a:rPr lang="en-US" dirty="0"/>
              <a:t>Women’s Health PACT Teams</a:t>
            </a:r>
          </a:p>
          <a:p>
            <a:pPr lvl="2"/>
            <a:r>
              <a:rPr lang="en-US" dirty="0"/>
              <a:t>A primary care team designed to meet the gender-specific needs of women Veterans</a:t>
            </a:r>
          </a:p>
          <a:p>
            <a:pPr lvl="2"/>
            <a:r>
              <a:rPr lang="en-US" dirty="0"/>
              <a:t>Provides general primary care and basic reproductive care</a:t>
            </a:r>
          </a:p>
          <a:p>
            <a:pPr lvl="2"/>
            <a:r>
              <a:rPr lang="en-US" dirty="0"/>
              <a:t>Integrated mental health </a:t>
            </a:r>
          </a:p>
          <a:p>
            <a:pPr lvl="2"/>
            <a:r>
              <a:rPr lang="en-US" dirty="0"/>
              <a:t>Chaperones for exams and certain procedures</a:t>
            </a:r>
          </a:p>
          <a:p>
            <a:pPr lvl="2"/>
            <a:r>
              <a:rPr lang="en-US" dirty="0"/>
              <a:t>Coordinates maternity care</a:t>
            </a:r>
          </a:p>
          <a:p>
            <a:pPr lvl="1"/>
            <a:r>
              <a:rPr lang="en-US" dirty="0"/>
              <a:t>Acute and chronic illness</a:t>
            </a:r>
          </a:p>
          <a:p>
            <a:pPr lvl="1"/>
            <a:r>
              <a:rPr lang="en-US" dirty="0"/>
              <a:t>Preventive services – including cervical and breast cancer screenings</a:t>
            </a:r>
          </a:p>
          <a:p>
            <a:pPr lvl="1"/>
            <a:r>
              <a:rPr lang="en-US" dirty="0"/>
              <a:t>Integrated Mental Health services</a:t>
            </a:r>
          </a:p>
          <a:p>
            <a:pPr lvl="1"/>
            <a:r>
              <a:rPr lang="en-US" dirty="0"/>
              <a:t>Coordination of care</a:t>
            </a:r>
          </a:p>
          <a:p>
            <a:pPr lvl="1"/>
            <a:r>
              <a:rPr lang="en-US" dirty="0"/>
              <a:t>Chaperones for exams and certain procedures </a:t>
            </a:r>
          </a:p>
          <a:p>
            <a:r>
              <a:rPr lang="en-US" dirty="0"/>
              <a:t>Screening and Diagnostics</a:t>
            </a:r>
          </a:p>
          <a:p>
            <a:pPr lvl="1"/>
            <a:r>
              <a:rPr lang="en-US" dirty="0"/>
              <a:t>Mammography - 3D Imaging </a:t>
            </a:r>
          </a:p>
          <a:p>
            <a:pPr lvl="1"/>
            <a:r>
              <a:rPr lang="en-US" dirty="0"/>
              <a:t>Breast MRI and Ultrasound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1CD30-2760-4AB9-8F83-33519EB3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2D58F5-E665-4492-AC9E-2D87EBC0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Comprehensive Healthcare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88725-3D03-48F2-911F-9B9F5EF5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126" y="2225310"/>
            <a:ext cx="2987060" cy="37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Reproductive Health: What VA 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5825"/>
            <a:ext cx="12192000" cy="523874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Contraception</a:t>
            </a:r>
          </a:p>
          <a:p>
            <a:r>
              <a:rPr lang="en-US" sz="2400" dirty="0"/>
              <a:t>Preconception Care</a:t>
            </a:r>
          </a:p>
          <a:p>
            <a:r>
              <a:rPr lang="en-US" sz="2400" dirty="0"/>
              <a:t>Maternity Care Coordination – up to 1-year post-partum</a:t>
            </a:r>
          </a:p>
          <a:p>
            <a:r>
              <a:rPr lang="en-US" sz="2400" dirty="0"/>
              <a:t>Newborn care for up to 7 days</a:t>
            </a:r>
          </a:p>
          <a:p>
            <a:r>
              <a:rPr lang="en-US" sz="2400" dirty="0"/>
              <a:t>Lactation Specialists</a:t>
            </a:r>
          </a:p>
          <a:p>
            <a:r>
              <a:rPr lang="en-US" sz="2400" dirty="0"/>
              <a:t>Pregnancy Options Counseling, Care and Services</a:t>
            </a:r>
          </a:p>
          <a:p>
            <a:r>
              <a:rPr lang="en-US" sz="2400" dirty="0"/>
              <a:t>Menopause management</a:t>
            </a:r>
          </a:p>
          <a:p>
            <a:r>
              <a:rPr lang="en-US" sz="2400" dirty="0"/>
              <a:t>Gynecological surgery and non-surgical interventions</a:t>
            </a:r>
          </a:p>
          <a:p>
            <a:r>
              <a:rPr lang="en-US" sz="2400" dirty="0"/>
              <a:t>Healthy aging through the life cycle</a:t>
            </a:r>
            <a:endParaRPr lang="en-US" sz="1900" dirty="0"/>
          </a:p>
          <a:p>
            <a:r>
              <a:rPr lang="en-US" sz="2400" dirty="0"/>
              <a:t>Infertility Services</a:t>
            </a:r>
          </a:p>
          <a:p>
            <a:r>
              <a:rPr lang="en-US" sz="2400" dirty="0"/>
              <a:t>In Vitro fertilization is a benefit for seriously injured Veterans and their Spouses</a:t>
            </a:r>
            <a:r>
              <a:rPr lang="en-US" sz="2000" dirty="0"/>
              <a:t>:</a:t>
            </a:r>
          </a:p>
          <a:p>
            <a:pPr lvl="2"/>
            <a:r>
              <a:rPr lang="en-US" sz="1800" dirty="0"/>
              <a:t>Must have a service-connected condition that caused the infertility</a:t>
            </a:r>
          </a:p>
          <a:p>
            <a:pPr lvl="2"/>
            <a:r>
              <a:rPr lang="en-US" sz="1800" dirty="0"/>
              <a:t>Must be legally married</a:t>
            </a:r>
          </a:p>
          <a:p>
            <a:pPr lvl="2"/>
            <a:r>
              <a:rPr lang="en-US" sz="1800" dirty="0"/>
              <a:t>More information is available from VA providers or from the Women Veteran Program manager (WVPM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" name="Picture 5" descr="shutterstock_604199120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1" y="930979"/>
            <a:ext cx="2864839" cy="191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5F36A-DD2D-4A71-A50C-1427C420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479" y="3060751"/>
            <a:ext cx="2511762" cy="19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2D2788-E5D3-4D85-A57A-67A96A6F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5" y="946501"/>
            <a:ext cx="12135635" cy="51780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General eligibility for prosthetic services/items applies to Veterans who are:</a:t>
            </a:r>
          </a:p>
          <a:p>
            <a:pPr lvl="1"/>
            <a:r>
              <a:rPr lang="en-US" dirty="0"/>
              <a:t>Enrolled in the VA healthcare system</a:t>
            </a:r>
          </a:p>
          <a:p>
            <a:pPr lvl="1"/>
            <a:r>
              <a:rPr lang="en-US" dirty="0"/>
              <a:t>Have a medical need for a prosthetic service/item</a:t>
            </a:r>
          </a:p>
          <a:p>
            <a:r>
              <a:rPr lang="en-US" dirty="0"/>
              <a:t>Additional eligibility criteria may apply for certain programs.</a:t>
            </a:r>
          </a:p>
          <a:p>
            <a:r>
              <a:rPr lang="en-US" dirty="0"/>
              <a:t>Women-specific prosthetic items include, but are not limited to:</a:t>
            </a:r>
          </a:p>
          <a:p>
            <a:pPr lvl="1"/>
            <a:r>
              <a:rPr lang="en-US" dirty="0"/>
              <a:t>Breast Pumps</a:t>
            </a:r>
          </a:p>
          <a:p>
            <a:pPr lvl="1"/>
            <a:r>
              <a:rPr lang="en-US" dirty="0"/>
              <a:t>Nursing Bras</a:t>
            </a:r>
          </a:p>
          <a:p>
            <a:pPr lvl="1"/>
            <a:r>
              <a:rPr lang="en-US" dirty="0"/>
              <a:t>Post-Mastectomy Items</a:t>
            </a:r>
          </a:p>
          <a:p>
            <a:pPr lvl="1"/>
            <a:r>
              <a:rPr lang="en-US" dirty="0"/>
              <a:t>Wigs</a:t>
            </a:r>
          </a:p>
          <a:p>
            <a:pPr lvl="1"/>
            <a:r>
              <a:rPr lang="en-US" dirty="0"/>
              <a:t>Artificial Limbs</a:t>
            </a:r>
          </a:p>
          <a:p>
            <a:pPr lvl="1"/>
            <a:r>
              <a:rPr lang="en-US" dirty="0"/>
              <a:t>Long-Acting Reversible Contraception (e.g., Intrauterine Devices)</a:t>
            </a:r>
          </a:p>
          <a:p>
            <a:pPr lvl="1"/>
            <a:r>
              <a:rPr lang="en-US" dirty="0"/>
              <a:t>Maternity Support Belts Items</a:t>
            </a:r>
          </a:p>
          <a:p>
            <a:pPr lvl="1"/>
            <a:r>
              <a:rPr lang="en-US" dirty="0"/>
              <a:t>Devices to explore gender expression (Gaffs, Packers, Binders, etc.)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A671E-A7A8-4627-994C-F89E99AB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77C537-1B31-477F-9BB1-4C5BB109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1"/>
            <a:ext cx="12192000" cy="966537"/>
          </a:xfrm>
        </p:spPr>
        <p:txBody>
          <a:bodyPr>
            <a:normAutofit fontScale="90000"/>
          </a:bodyPr>
          <a:lstStyle/>
          <a:p>
            <a:r>
              <a:rPr lang="en-US" dirty="0"/>
              <a:t>Prosthetic Equipment for Women</a:t>
            </a:r>
            <a:br>
              <a:rPr lang="en-US" dirty="0"/>
            </a:br>
            <a:r>
              <a:rPr lang="en-US" sz="2000" dirty="0"/>
              <a:t>Prosthetic &amp; Sensory Aids Service (PSAS) provides comprehensive support to optimize health and independence of the Veteran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BDD0A-B544-438E-BC6E-3FC361537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01" y="3007614"/>
            <a:ext cx="3173740" cy="24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E14CC-88D3-4CF0-9706-18C32BAD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962025"/>
            <a:ext cx="9145666" cy="5216635"/>
          </a:xfrm>
        </p:spPr>
        <p:txBody>
          <a:bodyPr/>
          <a:lstStyle/>
          <a:p>
            <a:r>
              <a:rPr lang="en-US" dirty="0"/>
              <a:t>VHA coordinates care that is not available within current wait times/access standards or its not provided at the VA Medical Center</a:t>
            </a:r>
          </a:p>
          <a:p>
            <a:r>
              <a:rPr lang="en-US" dirty="0"/>
              <a:t>Women Veterans have historically been the biggest consumers of care in the community</a:t>
            </a:r>
          </a:p>
          <a:p>
            <a:r>
              <a:rPr lang="en-US" dirty="0"/>
              <a:t>Care Coordinators utilized to facilitate access to timely and follow-up care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5F102-8F5E-47A0-9827-678FAC28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08E13-5EAD-4223-AE75-88A1B425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in the Community and Care Coordination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0F6BD-D34F-46EF-BDB3-EEF0C213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74" y="3217806"/>
            <a:ext cx="3676649" cy="28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AC0FB-CB5B-4E7D-A60C-8082B232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Telehealth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CA1A2-87E5-4CA8-B674-ABD92156D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Video Teleconferencing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Video on Demand (VOD)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Telephone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Tele-Pharmacy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Tele-Pride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Tele-Mental Health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Gender Specific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Chronic Pain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Chronic Disease Mgt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MST Trauma Education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Tele MOVE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Tele Genomics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Tele GYN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Tele Maternity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BE468-44F9-4A3D-B348-0CCE91DB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38" y="1261242"/>
            <a:ext cx="2828925" cy="4335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B1D4C-BE95-4876-9B77-EB9DE1C0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11" y="2509599"/>
            <a:ext cx="3275502" cy="21290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0D8EA-E5EB-4A6D-B970-1666DD7A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83F1FA-211D-3044-9E35-958DFBC26156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0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FC1A1-AC5A-A762-C9F8-0077AEA1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7" y="1094874"/>
            <a:ext cx="9938085" cy="4864768"/>
          </a:xfrm>
        </p:spPr>
        <p:txBody>
          <a:bodyPr>
            <a:normAutofit fontScale="92500"/>
          </a:bodyPr>
          <a:lstStyle/>
          <a:p>
            <a:pPr marL="3397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Regional contact center with staff to answer calls for all Facilities within VISN 6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Reached by: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Calling your local facility and pressing 2 for a Primary care appointment or pressing 3 to speak to a nurse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Scheduling &amp; Administrative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 to make, reschedule and cancel Primary Care appointments and receive additional information about VA services</a:t>
            </a: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Clinical Triage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talk to an RN and discuss symptoms, concerns, and receive recommendations for health care needs</a:t>
            </a: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Virtual Clinic Visits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 talk to providers by phone or video to discuss healthcare needs in detail</a:t>
            </a: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Pharmacy Support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refill and renew prescriptions and ask medication-related questions</a:t>
            </a:r>
          </a:p>
          <a:p>
            <a:pPr marL="68262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1.8 Million calls answered since inception in 2022. (564,497 since the beginning of this FY.)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staffed with 45 triage nurses and 163 AMSA’s (and growing) located in North Carolina and Virginia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13D00-E2BA-B4D6-9528-2F65BB02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7F698-B040-0762-C075-43641EF2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VISN 6 - Clinical Contact Center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CAEDF-9223-9D13-FAEF-B04F370D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841" y="1023922"/>
            <a:ext cx="145707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64E8-C021-48F8-8288-F9BE7851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0" i="0" u="none" strike="noStrike" baseline="0" dirty="0">
                <a:latin typeface="Myriad Pro Light"/>
              </a:rPr>
              <a:t> </a:t>
            </a:r>
            <a:r>
              <a:rPr lang="en-US" sz="4000" b="0" i="0" u="none" strike="noStrike" baseline="0" dirty="0">
                <a:latin typeface="Myriad Pro Light"/>
              </a:rPr>
              <a:t>Connect With </a:t>
            </a:r>
            <a:br>
              <a:rPr lang="en-US" sz="4000" b="0" i="0" u="none" strike="noStrike" baseline="0" dirty="0">
                <a:latin typeface="Myriad Pro Light"/>
              </a:rPr>
            </a:br>
            <a:r>
              <a:rPr lang="en-US" sz="4000" b="1" i="0" u="none" strike="noStrike" baseline="0" dirty="0">
                <a:latin typeface="Myriad Pro"/>
              </a:rPr>
              <a:t>VA Care Through VA Health Chat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E6A1-5694-4910-8449-620BD84E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90" y="3237701"/>
            <a:ext cx="6413310" cy="291227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How to use: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1.         Download the App at </a:t>
            </a:r>
            <a:r>
              <a:rPr lang="en-US" sz="3300" b="0" i="0" u="sng" dirty="0">
                <a:solidFill>
                  <a:srgbClr val="0078D4"/>
                </a:solidFill>
                <a:effectLst/>
                <a:latin typeface="Segoe UI" panose="020B0502040204020203" pitchFamily="34" charset="0"/>
                <a:hlinkClick r:id="rId3" tooltip="https://mobile.va.gov/app/va-health-chat"/>
              </a:rPr>
              <a:t>https://mobile.va.gov/app/va-health-chat</a:t>
            </a:r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2.         Log in with your username and password for </a:t>
            </a:r>
            <a:r>
              <a:rPr lang="en-US" sz="3300" b="0" i="0" dirty="0" err="1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MyHealtheVet</a:t>
            </a:r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, ID.me, or </a:t>
            </a:r>
            <a:r>
              <a:rPr lang="en-US" sz="3300" b="0" i="0" dirty="0" err="1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DSLogon</a:t>
            </a:r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3.         Select ‘V6 Chat with a Nurse’ or ‘V6 Chat with a Scheduler.’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4.         Answer a few questions and then start chatting with a nurse or a scheduler to get help!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5.         Once you finish your chat, the Nurse or Scheduler with add the chat to your patient notes.</a:t>
            </a:r>
          </a:p>
          <a:p>
            <a:pPr algn="l"/>
            <a:r>
              <a:rPr lang="en-US" sz="33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Check out this video to learn more: </a:t>
            </a:r>
            <a:r>
              <a:rPr lang="en-US" sz="3300" b="0" i="0" u="sng" dirty="0">
                <a:solidFill>
                  <a:srgbClr val="0078D4"/>
                </a:solidFill>
                <a:effectLst/>
                <a:latin typeface="Segoe UI" panose="020B0502040204020203" pitchFamily="34" charset="0"/>
                <a:hlinkClick r:id="rId4" tooltip="https://www.youtube.com/watch?v=Wi0xYi7Pgt4"/>
              </a:rPr>
              <a:t>https://www.youtube.com/watch?v=Wi0xYi7Pgt4</a:t>
            </a:r>
            <a:endParaRPr lang="en-US" sz="3300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F8C81-69D6-46AD-A36D-6349B544CEB9}"/>
              </a:ext>
            </a:extLst>
          </p:cNvPr>
          <p:cNvSpPr txBox="1"/>
          <p:nvPr/>
        </p:nvSpPr>
        <p:spPr>
          <a:xfrm>
            <a:off x="723900" y="1417637"/>
            <a:ext cx="38385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Myriad Pro Light"/>
              </a:rPr>
              <a:t> </a:t>
            </a:r>
            <a:r>
              <a:rPr lang="en-US" sz="2000" b="1" i="1" u="none" strike="noStrike" baseline="0" dirty="0"/>
              <a:t>Receive care from VA without stepping foot into a clinic or hospital.</a:t>
            </a:r>
          </a:p>
          <a:p>
            <a:r>
              <a:rPr lang="en-US" sz="2000" b="1" i="1" u="none" strike="noStrike" baseline="0" dirty="0"/>
              <a:t> </a:t>
            </a:r>
            <a:endParaRPr lang="en-US" sz="2000" b="1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The VA Health Chat app provides easy, online access to chat with VA staff when you need to schedule a Primary Care appointmen</a:t>
            </a:r>
            <a:r>
              <a:rPr lang="en-US" sz="2000" dirty="0"/>
              <a:t>t refill a medication or speak with a nurse</a:t>
            </a:r>
            <a:endParaRPr lang="en-US" sz="2000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/>
              <a:t>VA team members are available to chat Monday through Friday from </a:t>
            </a:r>
            <a:r>
              <a:rPr lang="en-US" sz="2000" b="1" i="0" u="none" strike="noStrike" baseline="0" dirty="0"/>
              <a:t>8:00 a.m. to 4:00 p.m. </a:t>
            </a:r>
            <a:r>
              <a:rPr lang="en-US" sz="2000" b="0" i="0" u="none" strike="noStrike" baseline="0" dirty="0"/>
              <a:t>local time, excluding federal holidays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8B0B7-FBA9-4900-9380-BD7633B48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790" y="1609724"/>
            <a:ext cx="1490233" cy="1495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24DA0-16BF-4075-B144-7FAB4C157776}"/>
              </a:ext>
            </a:extLst>
          </p:cNvPr>
          <p:cNvSpPr txBox="1"/>
          <p:nvPr/>
        </p:nvSpPr>
        <p:spPr>
          <a:xfrm>
            <a:off x="6545023" y="1510087"/>
            <a:ext cx="49230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Myriad Pro Light"/>
              </a:rPr>
              <a:t>Learn more about VA Health Chat </a:t>
            </a:r>
            <a:r>
              <a:rPr lang="en-US" sz="1800" b="0" i="0" u="none" strike="noStrike" baseline="0" dirty="0">
                <a:latin typeface="Myriad Pro"/>
              </a:rPr>
              <a:t>View the list of participating locations at </a:t>
            </a:r>
            <a:r>
              <a:rPr lang="en-US" sz="1800" b="1" i="1" u="none" strike="noStrike" baseline="0" dirty="0">
                <a:latin typeface="Myriad Pro"/>
              </a:rPr>
              <a:t>mobile.va.gov/app/</a:t>
            </a:r>
            <a:r>
              <a:rPr lang="en-US" sz="1800" b="1" i="1" u="none" strike="noStrike" baseline="0" dirty="0" err="1">
                <a:latin typeface="Myriad Pro"/>
              </a:rPr>
              <a:t>va</a:t>
            </a:r>
            <a:r>
              <a:rPr lang="en-US" sz="1800" b="1" i="1" u="none" strike="noStrike" baseline="0" dirty="0">
                <a:latin typeface="Myriad Pro"/>
              </a:rPr>
              <a:t>-health-chat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EE8EA-9A4B-400A-BEF7-E99A0123A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460" y="2407046"/>
            <a:ext cx="1044305" cy="10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964555-3ED7-4873-B2F2-935095286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1"/>
            <a:ext cx="11485641" cy="5066070"/>
          </a:xfrm>
        </p:spPr>
        <p:txBody>
          <a:bodyPr/>
          <a:lstStyle/>
          <a:p>
            <a:r>
              <a:rPr lang="en-US" dirty="0"/>
              <a:t>Mindfulness Classes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Tai Chi</a:t>
            </a:r>
          </a:p>
          <a:p>
            <a:r>
              <a:rPr lang="en-US" dirty="0"/>
              <a:t>Healthy Cooking</a:t>
            </a:r>
          </a:p>
          <a:p>
            <a:r>
              <a:rPr lang="en-US" dirty="0"/>
              <a:t>Creative Writing</a:t>
            </a:r>
          </a:p>
          <a:p>
            <a:r>
              <a:rPr lang="en-US" dirty="0"/>
              <a:t>Creative Arts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A3A5B-6238-4FAE-9DFF-532D7C93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1DCFE2-AEF4-4197-BC16-C2BB593B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Health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86471-C312-413E-9808-77E11409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64" y="4040952"/>
            <a:ext cx="3493004" cy="2063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66EAD-CE9D-46BA-BF9D-CFB94421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68" y="1138989"/>
            <a:ext cx="4736458" cy="30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9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1292</Words>
  <Application>Microsoft Office PowerPoint</Application>
  <PresentationFormat>Widescreen</PresentationFormat>
  <Paragraphs>168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Myriad Pro Light</vt:lpstr>
      <vt:lpstr>Segoe UI</vt:lpstr>
      <vt:lpstr>Wingdings</vt:lpstr>
      <vt:lpstr>3_Office Theme</vt:lpstr>
      <vt:lpstr>Department of Veterans Affairs, Mid-Atlantic Healthcare Network, VISN 6</vt:lpstr>
      <vt:lpstr>Comprehensive Healthcare</vt:lpstr>
      <vt:lpstr>Reproductive Health: What VA Offers</vt:lpstr>
      <vt:lpstr>Prosthetic Equipment for Women Prosthetic &amp; Sensory Aids Service (PSAS) provides comprehensive support to optimize health and independence of the Veteran </vt:lpstr>
      <vt:lpstr>Care in the Community and Care Coordination</vt:lpstr>
      <vt:lpstr>Telehealth Services</vt:lpstr>
      <vt:lpstr>VISN 6 - Clinical Contact Center </vt:lpstr>
      <vt:lpstr> Connect With  VA Care Through VA Health Chat</vt:lpstr>
      <vt:lpstr>Whole Health Services</vt:lpstr>
      <vt:lpstr>Behavioral Health Services </vt:lpstr>
      <vt:lpstr>End Harassment Campaign</vt:lpstr>
      <vt:lpstr>Privacy and Respect for All Veterans</vt:lpstr>
      <vt:lpstr>COVID-19, Flu, Shingles Vaccinations Are Available at Your VA Facility!</vt:lpstr>
      <vt:lpstr>Women’s Health Program Contact Information </vt:lpstr>
      <vt:lpstr>VHA Eligibility and Enrollment</vt:lpstr>
      <vt:lpstr>Additional Department of Veterans Affairs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Session- Operationalizing Strategies</dc:title>
  <dc:creator>Belue, Dottie E. ( Dorothy)</dc:creator>
  <cp:lastModifiedBy>Williams-Johnson, Shenekia D. VISN 6</cp:lastModifiedBy>
  <cp:revision>120</cp:revision>
  <cp:lastPrinted>2021-10-18T15:01:24Z</cp:lastPrinted>
  <dcterms:created xsi:type="dcterms:W3CDTF">2018-06-01T18:57:35Z</dcterms:created>
  <dcterms:modified xsi:type="dcterms:W3CDTF">2023-03-06T16:58:37Z</dcterms:modified>
</cp:coreProperties>
</file>