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sldIdLst>
    <p:sldId id="257" r:id="rId5"/>
    <p:sldId id="261" r:id="rId6"/>
    <p:sldId id="294" r:id="rId7"/>
    <p:sldId id="295" r:id="rId8"/>
    <p:sldId id="296" r:id="rId9"/>
    <p:sldId id="265" r:id="rId10"/>
    <p:sldId id="266" r:id="rId11"/>
    <p:sldId id="262" r:id="rId12"/>
    <p:sldId id="27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F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588"/>
  </p:normalViewPr>
  <p:slideViewPr>
    <p:cSldViewPr snapToGrid="0" snapToObjects="1">
      <p:cViewPr varScale="1">
        <p:scale>
          <a:sx n="82" d="100"/>
          <a:sy n="82" d="100"/>
        </p:scale>
        <p:origin x="71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4FF9E7-AFEE-422B-95C4-94B85F45A25E}" type="datetimeFigureOut">
              <a:rPr lang="en-US" smtClean="0"/>
              <a:t>02/08/2023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69C700-D6CF-464B-9BE9-9950B60008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383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B994B38-FABC-FB41-AD08-3348CFB792CE}"/>
              </a:ext>
            </a:extLst>
          </p:cNvPr>
          <p:cNvSpPr/>
          <p:nvPr userDrawn="1"/>
        </p:nvSpPr>
        <p:spPr>
          <a:xfrm>
            <a:off x="0" y="0"/>
            <a:ext cx="12192000" cy="68669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C0582E7-8953-3F4C-8634-1C6FB4EFDA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D9D88D-4A19-2744-BD82-0762372CF1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9681" y="1810853"/>
            <a:ext cx="7077919" cy="2387600"/>
          </a:xfrm>
        </p:spPr>
        <p:txBody>
          <a:bodyPr anchor="b"/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08EFAD-519D-1A45-9661-63F66A218F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9681" y="4564063"/>
            <a:ext cx="7077919" cy="93309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761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777FA-89BE-0D4D-A3E6-68587F928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572F3-8C13-214A-B376-C2C05B0F1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5985BF-735C-F942-A87A-899BB96F73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55918" y="6350971"/>
            <a:ext cx="881381" cy="365125"/>
          </a:xfrm>
          <a:prstGeom prst="rect">
            <a:avLst/>
          </a:prstGeom>
        </p:spPr>
        <p:txBody>
          <a:bodyPr/>
          <a:lstStyle/>
          <a:p>
            <a:fld id="{ABFB7142-126B-F440-B7EE-CB15A2813446}" type="datetimeFigureOut">
              <a:rPr lang="en-US" smtClean="0"/>
              <a:t>02/08/2023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1B2BD-DCF0-CA49-A4C2-5C702AD1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98664" y="6356350"/>
            <a:ext cx="699246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BA0F3-B54B-5648-B04B-57278B32F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C6CC-1531-9D43-9929-56C34AA4FD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874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777FA-89BE-0D4D-A3E6-68587F928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572F3-8C13-214A-B376-C2C05B0F1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5985BF-735C-F942-A87A-899BB96F73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55918" y="6350971"/>
            <a:ext cx="881381" cy="365125"/>
          </a:xfrm>
          <a:prstGeom prst="rect">
            <a:avLst/>
          </a:prstGeom>
        </p:spPr>
        <p:txBody>
          <a:bodyPr/>
          <a:lstStyle/>
          <a:p>
            <a:fld id="{ABFB7142-126B-F440-B7EE-CB15A2813446}" type="datetimeFigureOut">
              <a:rPr lang="en-US" smtClean="0"/>
              <a:t>02/08/2023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1B2BD-DCF0-CA49-A4C2-5C702AD1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98664" y="6356350"/>
            <a:ext cx="699246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BA0F3-B54B-5648-B04B-57278B32F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C6CC-1531-9D43-9929-56C34AA4FD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B7E956-7124-F941-B989-529BD87A7B2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1FE956A-43BB-7847-8D72-306D51FCB5B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704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4E4280C-0C66-B047-B9C7-373A1EDEFF0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 descr="A close up of a building&#10;&#10;Description automatically generated">
            <a:extLst>
              <a:ext uri="{FF2B5EF4-FFF2-40B4-BE49-F238E27FC236}">
                <a16:creationId xmlns:a16="http://schemas.microsoft.com/office/drawing/2014/main" id="{18F4825A-768D-E240-AE9A-E6929ED173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D08BB7-936D-874F-BF65-E6C1343E70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50523" y="1709738"/>
            <a:ext cx="7721841" cy="2852737"/>
          </a:xfrm>
        </p:spPr>
        <p:txBody>
          <a:bodyPr anchor="b"/>
          <a:lstStyle>
            <a:lvl1pPr algn="r"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19FCC-16CE-F24A-B069-FF6B1C7FE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50523" y="4589464"/>
            <a:ext cx="7721841" cy="73557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4C3BC6-6923-E649-AF41-A824E47D0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18050" y="6208172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2346C6CC-1531-9D43-9929-56C34AA4FD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964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5A6B0-5ACE-8D4E-8C61-B0A801477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959F2-A51D-2B40-A03E-C4721B18EA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0624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758A00-57DD-1944-AE99-7E13F92CFA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2449" y="1836964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9C73C1-75CC-C74E-9F27-2B4B01127A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55918" y="6350971"/>
            <a:ext cx="881381" cy="365125"/>
          </a:xfrm>
          <a:prstGeom prst="rect">
            <a:avLst/>
          </a:prstGeom>
        </p:spPr>
        <p:txBody>
          <a:bodyPr/>
          <a:lstStyle/>
          <a:p>
            <a:fld id="{ABFB7142-126B-F440-B7EE-CB15A2813446}" type="datetimeFigureOut">
              <a:rPr lang="en-US" smtClean="0"/>
              <a:t>02/08/2023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BFA9B3-ADEB-0648-A921-275E49B76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98664" y="6356350"/>
            <a:ext cx="699246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05EE3E-3409-834B-A175-A52573B00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C6CC-1531-9D43-9929-56C34AA4FD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027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0D342-8FB4-D641-ADD6-F82A97725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FA87B4-9641-B243-8366-4ABDBBD53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C6CC-1531-9D43-9929-56C34AA4FD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57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C7D3A7-642A-0F46-8236-237CA67F39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55918" y="6350971"/>
            <a:ext cx="881381" cy="365125"/>
          </a:xfrm>
          <a:prstGeom prst="rect">
            <a:avLst/>
          </a:prstGeom>
        </p:spPr>
        <p:txBody>
          <a:bodyPr/>
          <a:lstStyle/>
          <a:p>
            <a:fld id="{ABFB7142-126B-F440-B7EE-CB15A2813446}" type="datetimeFigureOut">
              <a:rPr lang="en-US" smtClean="0"/>
              <a:t>02/08/2023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481F3A-1FDB-074B-9BA5-3D84769C9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98664" y="6356350"/>
            <a:ext cx="699246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BAC2CE-61C8-EA46-BF6B-FA56DF66F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C6CC-1531-9D43-9929-56C34AA4FD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021F079-1338-5A4B-97B4-06BF11FD921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814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7831B-CB70-C84D-8145-3968943E3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101163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10CE6-528D-314C-A679-134BE283F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3041" y="344245"/>
            <a:ext cx="6172200" cy="551680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3198EE-C23F-694A-96E4-99B23841D7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710928"/>
            <a:ext cx="3932237" cy="31580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92A62-751D-7648-8B00-3AD85445A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C6CC-1531-9D43-9929-56C34AA4FD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941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3901F6-1923-0943-9E01-E4286D2389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53042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476633-FBEF-9041-AFB4-D3289965B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C6CC-1531-9D43-9929-56C34AA4FD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FADA8D-6A86-8249-ADEA-796716BB7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101163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909A328A-5C98-EA44-8A4A-2D0BFCA4FE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710928"/>
            <a:ext cx="3932237" cy="31580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2656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98D826E-BF38-704C-BC1A-E057D4FC5B4A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10F51E-F5B2-C94D-807C-A2289D861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291305"/>
            <a:ext cx="972043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3CD293-CF85-0C4F-890C-1D67788AB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409252"/>
            <a:ext cx="10515600" cy="47677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35FEA8-9C6D-4C4D-864E-4E206D9F75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54581" y="6356350"/>
            <a:ext cx="687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6C6CC-1531-9D43-9929-56C34AA4FD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082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62" r:id="rId3"/>
    <p:sldLayoutId id="2147483651" r:id="rId4"/>
    <p:sldLayoutId id="2147483652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marL="11113" indent="0" algn="l" defTabSz="914400" rtl="0" eaLnBrk="1" latinLnBrk="0" hangingPunct="1">
        <a:lnSpc>
          <a:spcPct val="90000"/>
        </a:lnSpc>
        <a:spcBef>
          <a:spcPct val="0"/>
        </a:spcBef>
        <a:buNone/>
        <a:tabLst/>
        <a:defRPr sz="4000" b="1" kern="1200">
          <a:solidFill>
            <a:srgbClr val="003F72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22288" indent="-234950" algn="l" defTabSz="914400" rtl="0" eaLnBrk="1" latinLnBrk="0" hangingPunct="1">
        <a:lnSpc>
          <a:spcPct val="90000"/>
        </a:lnSpc>
        <a:spcBef>
          <a:spcPts val="500"/>
        </a:spcBef>
        <a:buSzPct val="75000"/>
        <a:buFont typeface="Courier New" panose="02070309020205020404" pitchFamily="49" charset="0"/>
        <a:buChar char="o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00100" indent="-23495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tabLst/>
        <a:defRPr sz="2000" kern="1200">
          <a:solidFill>
            <a:srgbClr val="003F72"/>
          </a:solidFill>
          <a:latin typeface="+mn-lt"/>
          <a:ea typeface="+mn-ea"/>
          <a:cs typeface="+mn-cs"/>
        </a:defRPr>
      </a:lvl3pPr>
      <a:lvl4pPr marL="1035050" indent="-2143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4pPr>
      <a:lvl5pPr marL="1258888" indent="-214313" algn="l" defTabSz="914400" rtl="0" eaLnBrk="1" latinLnBrk="0" hangingPunct="1">
        <a:lnSpc>
          <a:spcPct val="90000"/>
        </a:lnSpc>
        <a:spcBef>
          <a:spcPts val="500"/>
        </a:spcBef>
        <a:buSzPct val="85000"/>
        <a:buFont typeface="Courier New" panose="02070309020205020404" pitchFamily="49" charset="0"/>
        <a:buChar char="o"/>
        <a:tabLst/>
        <a:defRPr sz="18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a.gov/careers-employment/vocational-rehabilitation/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168AE9-3452-3548-B145-2A707EDE8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0523" y="1709738"/>
            <a:ext cx="6753099" cy="2852737"/>
          </a:xfrm>
        </p:spPr>
        <p:txBody>
          <a:bodyPr/>
          <a:lstStyle/>
          <a:p>
            <a:r>
              <a:rPr lang="en-US" dirty="0"/>
              <a:t>Veteran Readiness </a:t>
            </a:r>
            <a:br>
              <a:rPr lang="en-US" dirty="0"/>
            </a:br>
            <a:r>
              <a:rPr lang="en-US" dirty="0"/>
              <a:t>&amp; Employment</a:t>
            </a:r>
            <a:br>
              <a:rPr lang="en-US" dirty="0"/>
            </a:br>
            <a:r>
              <a:rPr lang="en-US" sz="2200" dirty="0"/>
              <a:t>(Formerly Vocational Rehabilitation &amp; Employment)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603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CCBE8B2-5F02-DF4D-8156-AE96B3C85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291305"/>
            <a:ext cx="11241289" cy="779463"/>
          </a:xfrm>
        </p:spPr>
        <p:txBody>
          <a:bodyPr/>
          <a:lstStyle/>
          <a:p>
            <a:pPr algn="ctr"/>
            <a:r>
              <a:rPr lang="en-US" dirty="0">
                <a:latin typeface="Myraid Pro"/>
              </a:rPr>
              <a:t>Veteran Readiness &amp; Employment: What is It?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545DB0-4463-5A45-B800-D5EB22689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435" y="1070768"/>
            <a:ext cx="10787864" cy="4949888"/>
          </a:xfrm>
        </p:spPr>
        <p:txBody>
          <a:bodyPr>
            <a:normAutofit fontScale="25000" lnSpcReduction="20000"/>
          </a:bodyPr>
          <a:lstStyle/>
          <a:p>
            <a:pPr marL="0" indent="0" fontAlgn="base">
              <a:lnSpc>
                <a:spcPct val="120000"/>
              </a:lnSpc>
              <a:spcAft>
                <a:spcPct val="0"/>
              </a:spcAft>
              <a:buNone/>
              <a:defRPr/>
            </a:pPr>
            <a:r>
              <a:rPr lang="en-US" altLang="en-US" sz="8800" b="1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Isn’t VR&amp;E really a GI Bill program for service-disabled Veterans?</a:t>
            </a:r>
          </a:p>
          <a:p>
            <a:pPr marL="0" lvl="0" indent="0">
              <a:lnSpc>
                <a:spcPct val="120000"/>
              </a:lnSpc>
              <a:spcAft>
                <a:spcPts val="1200"/>
              </a:spcAft>
              <a:buNone/>
              <a:defRPr/>
            </a:pPr>
            <a:r>
              <a:rPr lang="en-US" altLang="en-US" sz="8000" b="1" i="1" dirty="0">
                <a:solidFill>
                  <a:prstClr val="black"/>
                </a:solidFill>
                <a:cs typeface="Georgia" pitchFamily="18" charset="0"/>
              </a:rPr>
              <a:t>No</a:t>
            </a:r>
            <a:r>
              <a:rPr lang="en-US" altLang="en-US" sz="8000" dirty="0">
                <a:solidFill>
                  <a:prstClr val="black"/>
                </a:solidFill>
                <a:cs typeface="Georgia" pitchFamily="18" charset="0"/>
              </a:rPr>
              <a:t>. GI Bill is an educational benefits program. VR&amp;E may provide education, but always as a means to achieve suitable employment.</a:t>
            </a:r>
            <a:endParaRPr lang="en-US" sz="8000" dirty="0"/>
          </a:p>
          <a:p>
            <a:pPr lvl="1">
              <a:lnSpc>
                <a:spcPct val="120000"/>
              </a:lnSpc>
            </a:pPr>
            <a:r>
              <a:rPr lang="en-US" sz="8000" dirty="0"/>
              <a:t>The “E” in VR&amp;E stands for the program’s mission to assist Veterans and Servicemembers with obtaining suitable </a:t>
            </a:r>
            <a:r>
              <a:rPr lang="en-US" sz="8000" b="1" u="sng" dirty="0"/>
              <a:t>Employment</a:t>
            </a:r>
            <a:r>
              <a:rPr lang="en-US" sz="8000" dirty="0"/>
              <a:t> (</a:t>
            </a:r>
            <a:r>
              <a:rPr lang="en-US" sz="8000" i="1" dirty="0"/>
              <a:t>not </a:t>
            </a:r>
            <a:r>
              <a:rPr lang="en-US" sz="8000" dirty="0"/>
              <a:t>Education). 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sz="8000" dirty="0"/>
              <a:t>Four of the five VR&amp;E service categories are geared toward employment with personalized employment services offered (e.g., work readiness preparation, resume development, job-seeking skills, job accommodations, placement assistance, post-employment follow-up, etc.).</a:t>
            </a:r>
          </a:p>
          <a:p>
            <a:pPr marL="0" lvl="0" indent="0" fontAlgn="base">
              <a:lnSpc>
                <a:spcPct val="120000"/>
              </a:lnSpc>
              <a:spcAft>
                <a:spcPct val="0"/>
              </a:spcAft>
              <a:buNone/>
              <a:defRPr/>
            </a:pPr>
            <a:r>
              <a:rPr lang="en-US" altLang="en-US" sz="8800" b="1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What is Veteran Readiness &amp; Employment (VR&amp;E)?</a:t>
            </a:r>
          </a:p>
          <a:p>
            <a:pPr lvl="0" fontAlgn="base">
              <a:lnSpc>
                <a:spcPct val="120000"/>
              </a:lnSpc>
              <a:spcAft>
                <a:spcPct val="0"/>
              </a:spcAft>
              <a:defRPr/>
            </a:pPr>
            <a:r>
              <a:rPr lang="en-US" altLang="en-US" sz="8000" b="1" dirty="0">
                <a:solidFill>
                  <a:schemeClr val="accent2"/>
                </a:solidFill>
                <a:ea typeface="ＭＳ Ｐゴシック" pitchFamily="34" charset="-128"/>
                <a:cs typeface="Georgia" pitchFamily="18" charset="0"/>
              </a:rPr>
              <a:t>Primary Focus </a:t>
            </a:r>
            <a:r>
              <a:rPr lang="en-US" altLang="en-US" sz="8000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- Pathway to suitable employment and career stability for entitled Veterans and Servicemembers with service-connected disabilities. </a:t>
            </a:r>
          </a:p>
          <a:p>
            <a:pPr lvl="0" fontAlgn="base">
              <a:lnSpc>
                <a:spcPct val="120000"/>
              </a:lnSpc>
              <a:spcAft>
                <a:spcPts val="1000"/>
              </a:spcAft>
              <a:defRPr/>
            </a:pPr>
            <a:r>
              <a:rPr lang="en-US" altLang="en-US" sz="8000" b="1" dirty="0">
                <a:solidFill>
                  <a:schemeClr val="accent2"/>
                </a:solidFill>
                <a:ea typeface="ＭＳ Ｐゴシック" pitchFamily="34" charset="-128"/>
                <a:cs typeface="Georgia" pitchFamily="18" charset="0"/>
              </a:rPr>
              <a:t>Secondary Focus </a:t>
            </a:r>
            <a:r>
              <a:rPr lang="en-US" altLang="en-US" sz="8000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- Increased independence in daily living for Veterans currently unable to work.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endParaRPr lang="en-US" sz="8000" dirty="0"/>
          </a:p>
          <a:p>
            <a:pPr lvl="0" fontAlgn="base">
              <a:spcAft>
                <a:spcPct val="0"/>
              </a:spcAft>
              <a:defRPr/>
            </a:pPr>
            <a:endParaRPr lang="en-US" altLang="en-US" sz="2000" dirty="0">
              <a:solidFill>
                <a:prstClr val="black"/>
              </a:solidFill>
              <a:latin typeface="Myraid Pro"/>
              <a:ea typeface="ＭＳ Ｐゴシック" pitchFamily="34" charset="-128"/>
              <a:cs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848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CCBE8B2-5F02-DF4D-8156-AE96B3C85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291305"/>
            <a:ext cx="11241289" cy="779463"/>
          </a:xfrm>
        </p:spPr>
        <p:txBody>
          <a:bodyPr/>
          <a:lstStyle/>
          <a:p>
            <a:pPr algn="ctr"/>
            <a:r>
              <a:rPr lang="en-US" dirty="0">
                <a:latin typeface="Myraid Pro"/>
              </a:rPr>
              <a:t>Qualifying for VR&amp;E: Veterans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545DB0-4463-5A45-B800-D5EB22689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79" y="1191126"/>
            <a:ext cx="11096833" cy="4778159"/>
          </a:xfrm>
        </p:spPr>
        <p:txBody>
          <a:bodyPr>
            <a:normAutofit fontScale="25000" lnSpcReduction="20000"/>
          </a:bodyPr>
          <a:lstStyle/>
          <a:p>
            <a:pPr marL="0" lvl="0" indent="0" fontAlgn="bas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  <a:defRPr/>
            </a:pPr>
            <a:r>
              <a:rPr lang="en-US" altLang="en-US" sz="9600" b="1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All service-disabled Veterans can receive services through VR&amp;E, correct?</a:t>
            </a:r>
          </a:p>
          <a:p>
            <a:pPr marL="0" lvl="0" indent="0" fontAlgn="base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  <a:defRPr/>
            </a:pPr>
            <a:r>
              <a:rPr lang="en-US" altLang="en-US" sz="8000" b="1" i="1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No. </a:t>
            </a:r>
            <a:r>
              <a:rPr lang="en-US" altLang="en-US" sz="8000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To receive VR&amp;E services, Veterans must be found eligible </a:t>
            </a:r>
            <a:r>
              <a:rPr lang="en-US" altLang="en-US" sz="8000" i="1" u="sng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and</a:t>
            </a:r>
            <a:r>
              <a:rPr lang="en-US" altLang="en-US" sz="8000" i="1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 </a:t>
            </a:r>
            <a:r>
              <a:rPr lang="en-US" altLang="en-US" sz="8000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entitled. </a:t>
            </a:r>
            <a:endParaRPr lang="en-US" altLang="en-US" sz="8000" b="1" i="1" dirty="0">
              <a:solidFill>
                <a:prstClr val="black"/>
              </a:solidFill>
              <a:ea typeface="ＭＳ Ｐゴシック" pitchFamily="34" charset="-128"/>
              <a:cs typeface="Georgia" pitchFamily="18" charset="0"/>
            </a:endParaRPr>
          </a:p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en-US" sz="8000" b="1" dirty="0">
                <a:solidFill>
                  <a:schemeClr val="accent2"/>
                </a:solidFill>
                <a:ea typeface="ＭＳ Ｐゴシック" pitchFamily="34" charset="-128"/>
                <a:cs typeface="Georgia" pitchFamily="18" charset="0"/>
              </a:rPr>
              <a:t>Eligibility</a:t>
            </a:r>
            <a:r>
              <a:rPr lang="en-US" altLang="en-US" sz="8000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 to open a claim: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8000" dirty="0"/>
              <a:t>Honorable or other than dishonorable discharge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8000" dirty="0"/>
              <a:t>A VA service-connected disability rating of 10% or more; or memorandum rating of 20%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8000" dirty="0">
                <a:latin typeface="Myraid Pro"/>
              </a:rPr>
              <a:t>Submit application at </a:t>
            </a:r>
            <a:r>
              <a:rPr lang="en-US" sz="8000" dirty="0">
                <a:hlinkClick r:id="rId2"/>
              </a:rPr>
              <a:t>Veteran Readiness And Employment (Chapter 31) | Veterans Affairs (va.gov)</a:t>
            </a:r>
            <a:endParaRPr lang="en-US" sz="8000" dirty="0"/>
          </a:p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en-US" sz="8000" b="1" dirty="0">
                <a:solidFill>
                  <a:schemeClr val="accent2"/>
                </a:solidFill>
                <a:ea typeface="ＭＳ Ｐゴシック" pitchFamily="34" charset="-128"/>
                <a:cs typeface="Georgia" pitchFamily="18" charset="0"/>
              </a:rPr>
              <a:t>Entitlement</a:t>
            </a:r>
            <a:r>
              <a:rPr lang="en-US" altLang="en-US" sz="8000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 to VR&amp;E services is the claims decision made by Vocational Rehabilitation Counselor (VRC):</a:t>
            </a:r>
          </a:p>
          <a:p>
            <a:pPr lvl="1">
              <a:lnSpc>
                <a:spcPct val="120000"/>
              </a:lnSpc>
            </a:pPr>
            <a:r>
              <a:rPr lang="en-US" sz="8000" dirty="0"/>
              <a:t>Veteran has barriers to employability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8000" dirty="0"/>
              <a:t>The barriers are due substantially to his/her service-connected disability conditions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8000" dirty="0"/>
              <a:t>The Veteran must not have overcome the barriers by being suitably and stably employed or by having training/education/skills needed to qualify for suitable employment.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8000" dirty="0"/>
              <a:t>For a Veteran rated 10%, additional criteria must be met (Serious Employment Handicap)</a:t>
            </a:r>
          </a:p>
          <a:p>
            <a:pPr marL="0" lvl="0" indent="0" fontAlgn="base">
              <a:spcAft>
                <a:spcPct val="0"/>
              </a:spcAft>
              <a:buNone/>
              <a:defRPr/>
            </a:pPr>
            <a:endParaRPr lang="en-US" altLang="en-US" sz="2000" dirty="0">
              <a:solidFill>
                <a:prstClr val="black"/>
              </a:solidFill>
              <a:latin typeface="Myraid Pro"/>
              <a:ea typeface="ＭＳ Ｐゴシック" pitchFamily="34" charset="-128"/>
              <a:cs typeface="Georgia" pitchFamily="18" charset="0"/>
            </a:endParaRPr>
          </a:p>
          <a:p>
            <a:pPr lvl="0" fontAlgn="base">
              <a:spcAft>
                <a:spcPct val="0"/>
              </a:spcAft>
              <a:defRPr/>
            </a:pPr>
            <a:endParaRPr lang="en-US" altLang="en-US" sz="2000" dirty="0">
              <a:solidFill>
                <a:prstClr val="black"/>
              </a:solidFill>
              <a:latin typeface="Myraid Pro"/>
              <a:ea typeface="ＭＳ Ｐゴシック" pitchFamily="34" charset="-128"/>
              <a:cs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53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CCBE8B2-5F02-DF4D-8156-AE96B3C85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291305"/>
            <a:ext cx="11241289" cy="779463"/>
          </a:xfrm>
        </p:spPr>
        <p:txBody>
          <a:bodyPr/>
          <a:lstStyle/>
          <a:p>
            <a:pPr algn="ctr"/>
            <a:r>
              <a:rPr lang="en-US" dirty="0">
                <a:latin typeface="Myraid Pro"/>
              </a:rPr>
              <a:t>Qualifying for VR&amp;E: Servicemembers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545DB0-4463-5A45-B800-D5EB22689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79" y="1191126"/>
            <a:ext cx="11096833" cy="4778159"/>
          </a:xfrm>
        </p:spPr>
        <p:txBody>
          <a:bodyPr>
            <a:normAutofit lnSpcReduction="10000"/>
          </a:bodyPr>
          <a:lstStyle/>
          <a:p>
            <a:pPr marL="0" lvl="0" indent="0" fontAlgn="bas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  <a:defRPr/>
            </a:pPr>
            <a:r>
              <a:rPr lang="en-US" altLang="en-US" sz="2200" b="1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Active Duty Servicemembers can qualify for VR&amp;E and begin services prior to separation: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200" dirty="0"/>
              <a:t>Expect honorable discharge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200" dirty="0"/>
              <a:t>VA memorandum rating of 20%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200" dirty="0"/>
              <a:t>Participating in Integrated Disability Evaluation System (IDES) or have medical condition preventing performance of military duties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200" dirty="0"/>
              <a:t>IDES participants presumed entitled</a:t>
            </a:r>
            <a:endParaRPr lang="en-US" altLang="en-US" sz="2200" dirty="0">
              <a:solidFill>
                <a:prstClr val="black"/>
              </a:solidFill>
              <a:ea typeface="ＭＳ Ｐゴシック" pitchFamily="34" charset="-128"/>
              <a:cs typeface="Georgia" pitchFamily="18" charset="0"/>
            </a:endParaRPr>
          </a:p>
          <a:p>
            <a:pPr marL="0" indent="0" fontAlgn="base">
              <a:spcAft>
                <a:spcPct val="0"/>
              </a:spcAft>
              <a:buNone/>
            </a:pPr>
            <a:r>
              <a:rPr lang="en-US" sz="2200" b="1" dirty="0">
                <a:solidFill>
                  <a:srgbClr val="000000"/>
                </a:solidFill>
              </a:rPr>
              <a:t>Services</a:t>
            </a:r>
          </a:p>
          <a:p>
            <a:pPr fontAlgn="base"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</a:rPr>
              <a:t>Individualized benefits briefing on the VR&amp;E program</a:t>
            </a:r>
          </a:p>
          <a:p>
            <a:pPr fontAlgn="base"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</a:rPr>
              <a:t>Development of a transition plan for employment</a:t>
            </a:r>
          </a:p>
          <a:p>
            <a:pPr fontAlgn="base"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</a:rPr>
              <a:t>All VR&amp;E services available to Veteran participants, with the exception of subsistence allowance</a:t>
            </a:r>
          </a:p>
          <a:p>
            <a:pPr fontAlgn="base"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</a:rPr>
              <a:t>In NC: Ft. Bragg, Camp Lejeune, Cherry Point MCAS</a:t>
            </a:r>
          </a:p>
          <a:p>
            <a:pPr marL="0" lvl="0" indent="0" fontAlgn="base">
              <a:spcAft>
                <a:spcPct val="0"/>
              </a:spcAft>
              <a:buNone/>
              <a:defRPr/>
            </a:pPr>
            <a:endParaRPr lang="en-US" altLang="en-US" sz="2000" dirty="0">
              <a:solidFill>
                <a:prstClr val="black"/>
              </a:solidFill>
              <a:latin typeface="Myraid Pro"/>
              <a:ea typeface="ＭＳ Ｐゴシック" pitchFamily="34" charset="-128"/>
              <a:cs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367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CCBE8B2-5F02-DF4D-8156-AE96B3C85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291305"/>
            <a:ext cx="11241289" cy="779463"/>
          </a:xfrm>
        </p:spPr>
        <p:txBody>
          <a:bodyPr/>
          <a:lstStyle/>
          <a:p>
            <a:pPr algn="ctr"/>
            <a:r>
              <a:rPr lang="en-US" dirty="0">
                <a:latin typeface="Myraid Pro"/>
              </a:rPr>
              <a:t>VR&amp;E Basic Eligibility Period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545DB0-4463-5A45-B800-D5EB22689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79" y="1191126"/>
            <a:ext cx="11096833" cy="4778159"/>
          </a:xfrm>
        </p:spPr>
        <p:txBody>
          <a:bodyPr>
            <a:normAutofit/>
          </a:bodyPr>
          <a:lstStyle/>
          <a:p>
            <a:pPr marL="0" lvl="0" indent="0" fontAlgn="bas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  <a:defRPr/>
            </a:pPr>
            <a:r>
              <a:rPr lang="en-US" altLang="en-US" sz="2400" b="1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The law generally provides 12-year period of eligibility, beginning on the latter of these dates: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Date of separation from active duty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Date the Veteran was first notified of a compensable service-connected disability rating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Effective 01/05/2021, the 12-year eligibility period of eligibility does not apply to claimants who were discharged on or after January 1, 2013</a:t>
            </a:r>
            <a:endParaRPr lang="en-US" dirty="0">
              <a:solidFill>
                <a:srgbClr val="000000"/>
              </a:solidFill>
            </a:endParaRPr>
          </a:p>
          <a:p>
            <a:pPr marL="0" lvl="0" indent="0" fontAlgn="base">
              <a:spcAft>
                <a:spcPct val="0"/>
              </a:spcAft>
              <a:buNone/>
              <a:defRPr/>
            </a:pPr>
            <a:endParaRPr lang="en-US" altLang="en-US" sz="2000" dirty="0">
              <a:solidFill>
                <a:prstClr val="black"/>
              </a:solidFill>
              <a:latin typeface="Myraid Pro"/>
              <a:ea typeface="ＭＳ Ｐゴシック" pitchFamily="34" charset="-128"/>
              <a:cs typeface="Georgia" pitchFamily="18" charset="0"/>
            </a:endParaRPr>
          </a:p>
          <a:p>
            <a:pPr marL="0" lvl="0" indent="0" fontAlgn="base">
              <a:spcAft>
                <a:spcPct val="0"/>
              </a:spcAft>
              <a:buNone/>
              <a:defRPr/>
            </a:pPr>
            <a:endParaRPr lang="en-US" altLang="en-US" sz="2000" dirty="0">
              <a:solidFill>
                <a:prstClr val="black"/>
              </a:solidFill>
              <a:latin typeface="Myraid Pro"/>
              <a:ea typeface="ＭＳ Ｐゴシック" pitchFamily="34" charset="-128"/>
              <a:cs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808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A0DEB-FAEC-46E7-8733-49DAC8989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291305"/>
            <a:ext cx="11320802" cy="779463"/>
          </a:xfrm>
        </p:spPr>
        <p:txBody>
          <a:bodyPr/>
          <a:lstStyle/>
          <a:p>
            <a:pPr algn="ctr"/>
            <a:r>
              <a:rPr lang="en-US" dirty="0"/>
              <a:t>VR&amp;E Five Service Tracks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8B301-71CA-43A8-91F0-8A2B2881B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23" y="1070768"/>
            <a:ext cx="11033957" cy="5106195"/>
          </a:xfrm>
        </p:spPr>
        <p:txBody>
          <a:bodyPr>
            <a:normAutofit fontScale="92500" lnSpcReduction="10000"/>
          </a:bodyPr>
          <a:lstStyle/>
          <a:p>
            <a:r>
              <a:rPr lang="en-US" sz="1800" b="1" u="sng" dirty="0"/>
              <a:t>Re-employment</a:t>
            </a:r>
          </a:p>
          <a:p>
            <a:pPr lvl="1"/>
            <a:r>
              <a:rPr lang="en-US" sz="1800" dirty="0"/>
              <a:t>Active Duty/Guard/Reservists requiring assistance to return to a previous employer</a:t>
            </a:r>
          </a:p>
          <a:p>
            <a:pPr lvl="2"/>
            <a:r>
              <a:rPr lang="en-US" sz="1600" i="1" dirty="0"/>
              <a:t>Consultation with employers, job accommodations, re-employment rights advice, case management</a:t>
            </a:r>
            <a:endParaRPr lang="en-US" sz="1600" dirty="0"/>
          </a:p>
          <a:p>
            <a:r>
              <a:rPr lang="en-US" sz="1800" b="1" u="sng" dirty="0"/>
              <a:t>Rapid Access to Employment</a:t>
            </a:r>
          </a:p>
          <a:p>
            <a:pPr lvl="1"/>
            <a:r>
              <a:rPr lang="en-US" sz="1800" dirty="0"/>
              <a:t>Veterans with established skills &amp; education in need of immediate employment assistance</a:t>
            </a:r>
          </a:p>
          <a:p>
            <a:pPr lvl="2"/>
            <a:r>
              <a:rPr lang="en-US" sz="1600" i="1" dirty="0"/>
              <a:t>Resume development, job search assistance, placement services, post-employment follow-up</a:t>
            </a:r>
            <a:endParaRPr lang="en-US" sz="1600" dirty="0"/>
          </a:p>
          <a:p>
            <a:r>
              <a:rPr lang="en-US" sz="1800" b="1" u="sng" dirty="0"/>
              <a:t>Employment through Long-Term Services</a:t>
            </a:r>
          </a:p>
          <a:p>
            <a:pPr lvl="1"/>
            <a:r>
              <a:rPr lang="en-US" sz="1800" dirty="0"/>
              <a:t>Veterans requiring skills training in order to obtain suitable employment</a:t>
            </a:r>
          </a:p>
          <a:p>
            <a:pPr lvl="2"/>
            <a:r>
              <a:rPr lang="en-US" sz="1600" i="1" dirty="0"/>
              <a:t>Internships/apprenticeships, On-the-Job Training, college/vocational/technical training; coverage of tuition, fees, books, supplies; monthly subsistence allowance; case management</a:t>
            </a:r>
            <a:endParaRPr lang="en-US" sz="1600" dirty="0"/>
          </a:p>
          <a:p>
            <a:r>
              <a:rPr lang="en-US" sz="1800" b="1" u="sng" dirty="0"/>
              <a:t>Self-Employment</a:t>
            </a:r>
          </a:p>
          <a:p>
            <a:pPr lvl="1"/>
            <a:r>
              <a:rPr lang="en-US" sz="1800" dirty="0"/>
              <a:t>Assist Veterans who have the desire and skills to start and operate a business</a:t>
            </a:r>
          </a:p>
          <a:p>
            <a:pPr lvl="2"/>
            <a:r>
              <a:rPr lang="en-US" sz="1600" i="1" dirty="0"/>
              <a:t>Help developing a business plan, analysis of business concept, training in small business operations/marketing/finances, and guidance in obtaining resources to implement the business plan</a:t>
            </a:r>
            <a:endParaRPr lang="en-US" sz="1600" dirty="0"/>
          </a:p>
          <a:p>
            <a:r>
              <a:rPr lang="en-US" sz="1800" b="1" u="sng" dirty="0"/>
              <a:t>Independent Living</a:t>
            </a:r>
          </a:p>
          <a:p>
            <a:pPr lvl="1"/>
            <a:r>
              <a:rPr lang="en-US" sz="1800" dirty="0"/>
              <a:t>Reserved for those not ready for employment, but in need of services to be more independent at home &amp; in the community</a:t>
            </a:r>
          </a:p>
          <a:p>
            <a:pPr lvl="2"/>
            <a:r>
              <a:rPr lang="en-US" sz="1600" i="1" dirty="0"/>
              <a:t>Acquiring assistive technology, independent living skills training, community-based support services, gaining increased             access within the home and community</a:t>
            </a:r>
          </a:p>
          <a:p>
            <a:pPr lvl="2"/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781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EE2E0-C6D3-47FA-8045-1FA3088E8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291305"/>
            <a:ext cx="11294298" cy="779463"/>
          </a:xfrm>
        </p:spPr>
        <p:txBody>
          <a:bodyPr/>
          <a:lstStyle/>
          <a:p>
            <a:pPr algn="ctr"/>
            <a:r>
              <a:rPr lang="en-US" dirty="0">
                <a:latin typeface="Myraid Pro"/>
              </a:rPr>
              <a:t>VR&amp;E Services and Benefits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828F0-F1FF-4209-9FEC-B4670073F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24" y="1287380"/>
            <a:ext cx="10788150" cy="488958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Wide array of services tailored to the individual, depends on needs and service track: vocational evaluation, career guidance and counseling, training/education, independent living, self-employment, employment assistance, etc.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Variety of training programs (college, trade school, certifications/licensure, OJT, NPWE, apprenticeship)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Payment of tuition, fees, books, required supplies plus a monthly subsistence allowance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Monthly allowance can be paid at the Post-9/11 GI Bill rate or BAH if eligible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Individualized case management with Vocational Rehabilitation Counselor (VRC)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u="sng" dirty="0"/>
              <a:t>VRC</a:t>
            </a:r>
            <a:r>
              <a:rPr lang="en-US" sz="2000" dirty="0"/>
              <a:t>s facilitate career planning, labor market analysis, coordination of medical referrals, and support to achieve successful completion of training and suitable employment.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u="sng" dirty="0"/>
              <a:t>Employment Coordinators</a:t>
            </a:r>
            <a:r>
              <a:rPr lang="en-US" sz="2000" dirty="0"/>
              <a:t> assist with job-seeking skills and placement.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Expanded medical care at VA Medical Centers (medical, dental, vision care) – especially relevant for Veterans who do not qualify for all services based on disability rating.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2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13162-73E3-4B21-8B99-A00A63BD2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291305"/>
            <a:ext cx="10515600" cy="779463"/>
          </a:xfrm>
        </p:spPr>
        <p:txBody>
          <a:bodyPr/>
          <a:lstStyle/>
          <a:p>
            <a:pPr algn="ctr"/>
            <a:r>
              <a:rPr lang="en-US" dirty="0"/>
              <a:t>VR&amp;E Claim Progression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F9243-08A0-4A24-8D34-4F1644321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r>
              <a:rPr lang="en-US" sz="1800" dirty="0">
                <a:solidFill>
                  <a:srgbClr val="000000"/>
                </a:solidFill>
                <a:latin typeface="Myriad Pro"/>
              </a:rPr>
              <a:t>Apply </a:t>
            </a: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endParaRPr lang="en-US" sz="1800" dirty="0">
              <a:solidFill>
                <a:srgbClr val="000000"/>
              </a:solidFill>
              <a:latin typeface="Myriad Pro"/>
            </a:endParaRP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r>
              <a:rPr lang="en-US" sz="1800" dirty="0">
                <a:solidFill>
                  <a:srgbClr val="000000"/>
                </a:solidFill>
                <a:latin typeface="Myriad Pro"/>
              </a:rPr>
              <a:t>Initial Evaluation</a:t>
            </a: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endParaRPr lang="en-US" sz="1800" dirty="0">
              <a:solidFill>
                <a:srgbClr val="000000"/>
              </a:solidFill>
              <a:latin typeface="Myriad Pro"/>
            </a:endParaRP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r>
              <a:rPr lang="en-US" sz="1800" dirty="0">
                <a:solidFill>
                  <a:srgbClr val="000000"/>
                </a:solidFill>
                <a:latin typeface="Myriad Pro"/>
              </a:rPr>
              <a:t>Entitlement Determination</a:t>
            </a: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endParaRPr lang="en-US" sz="1800" dirty="0">
              <a:solidFill>
                <a:srgbClr val="000000"/>
              </a:solidFill>
              <a:latin typeface="Myriad Pro"/>
            </a:endParaRP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r>
              <a:rPr lang="en-US" sz="1800" dirty="0">
                <a:solidFill>
                  <a:srgbClr val="000000"/>
                </a:solidFill>
                <a:latin typeface="Myriad Pro"/>
              </a:rPr>
              <a:t>Plan Development</a:t>
            </a: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endParaRPr lang="en-US" sz="1800" dirty="0">
              <a:solidFill>
                <a:srgbClr val="000000"/>
              </a:solidFill>
              <a:latin typeface="Myriad Pro"/>
            </a:endParaRP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r>
              <a:rPr lang="en-US" sz="1800" dirty="0">
                <a:solidFill>
                  <a:srgbClr val="000000"/>
                </a:solidFill>
                <a:latin typeface="Myriad Pro"/>
              </a:rPr>
              <a:t>Plan Service Delivery</a:t>
            </a: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endParaRPr lang="en-US" sz="1800" dirty="0">
              <a:solidFill>
                <a:srgbClr val="000000"/>
              </a:solidFill>
              <a:latin typeface="Myriad Pro"/>
            </a:endParaRP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r>
              <a:rPr lang="en-US" sz="1800" dirty="0">
                <a:solidFill>
                  <a:srgbClr val="000000"/>
                </a:solidFill>
                <a:latin typeface="Myriad Pro"/>
              </a:rPr>
              <a:t>Employment Services</a:t>
            </a: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endParaRPr lang="en-US" sz="1800" dirty="0">
              <a:solidFill>
                <a:srgbClr val="000000"/>
              </a:solidFill>
              <a:latin typeface="Myriad Pro"/>
            </a:endParaRP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r>
              <a:rPr lang="en-US" sz="1800" dirty="0">
                <a:solidFill>
                  <a:srgbClr val="000000"/>
                </a:solidFill>
                <a:latin typeface="Myriad Pro"/>
              </a:rPr>
              <a:t>Suitable Employment</a:t>
            </a:r>
          </a:p>
          <a:p>
            <a:endParaRPr lang="en-US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5C04ECE9-AF59-48F7-A366-E2BB6092682D}"/>
              </a:ext>
            </a:extLst>
          </p:cNvPr>
          <p:cNvSpPr/>
          <p:nvPr/>
        </p:nvSpPr>
        <p:spPr>
          <a:xfrm>
            <a:off x="5541790" y="1828800"/>
            <a:ext cx="198119" cy="304800"/>
          </a:xfrm>
          <a:prstGeom prst="downArrow">
            <a:avLst/>
          </a:prstGeom>
          <a:gradFill rotWithShape="1">
            <a:gsLst>
              <a:gs pos="0">
                <a:srgbClr val="C62630">
                  <a:tint val="100000"/>
                  <a:shade val="100000"/>
                  <a:satMod val="130000"/>
                </a:srgbClr>
              </a:gs>
              <a:gs pos="100000">
                <a:srgbClr val="C62630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62630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B7740EF4-9732-46C8-8687-333F34839E40}"/>
              </a:ext>
            </a:extLst>
          </p:cNvPr>
          <p:cNvSpPr/>
          <p:nvPr/>
        </p:nvSpPr>
        <p:spPr>
          <a:xfrm>
            <a:off x="5541789" y="2430043"/>
            <a:ext cx="198119" cy="304800"/>
          </a:xfrm>
          <a:prstGeom prst="downArrow">
            <a:avLst/>
          </a:prstGeom>
          <a:gradFill rotWithShape="1">
            <a:gsLst>
              <a:gs pos="0">
                <a:srgbClr val="C62630">
                  <a:tint val="100000"/>
                  <a:shade val="100000"/>
                  <a:satMod val="130000"/>
                </a:srgbClr>
              </a:gs>
              <a:gs pos="100000">
                <a:srgbClr val="C62630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62630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C877E766-614A-4323-A926-1A5D222A3F80}"/>
              </a:ext>
            </a:extLst>
          </p:cNvPr>
          <p:cNvSpPr/>
          <p:nvPr/>
        </p:nvSpPr>
        <p:spPr>
          <a:xfrm>
            <a:off x="5539371" y="3073327"/>
            <a:ext cx="198119" cy="304800"/>
          </a:xfrm>
          <a:prstGeom prst="downArrow">
            <a:avLst/>
          </a:prstGeom>
          <a:gradFill rotWithShape="1">
            <a:gsLst>
              <a:gs pos="0">
                <a:srgbClr val="C62630">
                  <a:tint val="100000"/>
                  <a:shade val="100000"/>
                  <a:satMod val="130000"/>
                </a:srgbClr>
              </a:gs>
              <a:gs pos="100000">
                <a:srgbClr val="C62630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62630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D12A5994-C707-4714-80EA-90AA5969237F}"/>
              </a:ext>
            </a:extLst>
          </p:cNvPr>
          <p:cNvSpPr/>
          <p:nvPr/>
        </p:nvSpPr>
        <p:spPr>
          <a:xfrm>
            <a:off x="5539373" y="3716611"/>
            <a:ext cx="198119" cy="304800"/>
          </a:xfrm>
          <a:prstGeom prst="downArrow">
            <a:avLst/>
          </a:prstGeom>
          <a:gradFill rotWithShape="1">
            <a:gsLst>
              <a:gs pos="0">
                <a:srgbClr val="C62630">
                  <a:tint val="100000"/>
                  <a:shade val="100000"/>
                  <a:satMod val="130000"/>
                </a:srgbClr>
              </a:gs>
              <a:gs pos="100000">
                <a:srgbClr val="C62630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62630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94563B4E-F029-4447-BA52-98FBF96728D5}"/>
              </a:ext>
            </a:extLst>
          </p:cNvPr>
          <p:cNvSpPr/>
          <p:nvPr/>
        </p:nvSpPr>
        <p:spPr>
          <a:xfrm>
            <a:off x="5539372" y="4472745"/>
            <a:ext cx="198119" cy="304800"/>
          </a:xfrm>
          <a:prstGeom prst="downArrow">
            <a:avLst/>
          </a:prstGeom>
          <a:gradFill rotWithShape="1">
            <a:gsLst>
              <a:gs pos="0">
                <a:srgbClr val="C62630">
                  <a:tint val="100000"/>
                  <a:shade val="100000"/>
                  <a:satMod val="130000"/>
                </a:srgbClr>
              </a:gs>
              <a:gs pos="100000">
                <a:srgbClr val="C62630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62630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B165BE8B-0601-40E9-9240-D78476E5FB07}"/>
              </a:ext>
            </a:extLst>
          </p:cNvPr>
          <p:cNvSpPr/>
          <p:nvPr/>
        </p:nvSpPr>
        <p:spPr>
          <a:xfrm>
            <a:off x="5579364" y="5049094"/>
            <a:ext cx="198119" cy="304800"/>
          </a:xfrm>
          <a:prstGeom prst="downArrow">
            <a:avLst/>
          </a:prstGeom>
          <a:gradFill rotWithShape="1">
            <a:gsLst>
              <a:gs pos="0">
                <a:srgbClr val="C62630">
                  <a:tint val="100000"/>
                  <a:shade val="100000"/>
                  <a:satMod val="130000"/>
                </a:srgbClr>
              </a:gs>
              <a:gs pos="100000">
                <a:srgbClr val="C62630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62630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689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115E4-4905-417A-ACBC-B5964D99B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291305"/>
            <a:ext cx="11188280" cy="779463"/>
          </a:xfrm>
        </p:spPr>
        <p:txBody>
          <a:bodyPr/>
          <a:lstStyle/>
          <a:p>
            <a:pPr algn="ctr"/>
            <a:r>
              <a:rPr lang="en-US" dirty="0">
                <a:latin typeface="Myraid Pro"/>
              </a:rPr>
              <a:t>VR&amp;E Locations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E2EBDF-A1B9-4098-8B20-2502D3182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24" y="1070768"/>
            <a:ext cx="10515600" cy="510619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altLang="en-US" sz="2400" b="1" u="sng" dirty="0">
                <a:cs typeface="Georgia" pitchFamily="18" charset="0"/>
              </a:rPr>
              <a:t>Where Are We Located</a:t>
            </a:r>
          </a:p>
          <a:p>
            <a:pPr marL="400050" lvl="1" indent="0">
              <a:spcAft>
                <a:spcPts val="600"/>
              </a:spcAft>
              <a:buNone/>
              <a:defRPr/>
            </a:pPr>
            <a:r>
              <a:rPr lang="en-US" altLang="en-US" sz="2100" dirty="0">
                <a:cs typeface="Georgia" pitchFamily="18" charset="0"/>
              </a:rPr>
              <a:t>8 locations throughout North Carolina:  </a:t>
            </a:r>
          </a:p>
          <a:p>
            <a:pPr marL="742950" lvl="1" indent="-342900">
              <a:defRPr/>
            </a:pPr>
            <a:r>
              <a:rPr lang="en-US" altLang="en-US" sz="2100" dirty="0">
                <a:cs typeface="Georgia" pitchFamily="18" charset="0"/>
              </a:rPr>
              <a:t>Winston-Salem Regional Office</a:t>
            </a:r>
          </a:p>
          <a:p>
            <a:pPr marL="1020762" lvl="2" indent="-342900">
              <a:defRPr/>
            </a:pPr>
            <a:r>
              <a:rPr lang="en-US" altLang="en-US" sz="1700" dirty="0">
                <a:cs typeface="Georgia" pitchFamily="18" charset="0"/>
              </a:rPr>
              <a:t>Asheville VA Medical Center</a:t>
            </a:r>
          </a:p>
          <a:p>
            <a:pPr marL="1020762" lvl="2" indent="-342900">
              <a:defRPr/>
            </a:pPr>
            <a:r>
              <a:rPr lang="en-US" altLang="en-US" sz="1700" dirty="0">
                <a:cs typeface="Georgia" pitchFamily="18" charset="0"/>
              </a:rPr>
              <a:t>Salisbury VA Medical Center</a:t>
            </a:r>
          </a:p>
          <a:p>
            <a:pPr marL="1020762" lvl="2" indent="-342900">
              <a:defRPr/>
            </a:pPr>
            <a:r>
              <a:rPr lang="en-US" altLang="en-US" sz="1700" dirty="0">
                <a:cs typeface="Georgia" pitchFamily="18" charset="0"/>
              </a:rPr>
              <a:t>Charlotte VA Community Based Outpatient Clinic</a:t>
            </a:r>
          </a:p>
          <a:p>
            <a:pPr marL="742950" lvl="1" indent="-342900">
              <a:defRPr/>
            </a:pPr>
            <a:r>
              <a:rPr lang="en-US" altLang="en-US" sz="2100" dirty="0">
                <a:cs typeface="Georgia" pitchFamily="18" charset="0"/>
              </a:rPr>
              <a:t>Fort Bragg </a:t>
            </a:r>
            <a:endParaRPr lang="en-US" altLang="en-US" sz="1700" dirty="0">
              <a:cs typeface="Georgia" pitchFamily="18" charset="0"/>
            </a:endParaRPr>
          </a:p>
          <a:p>
            <a:pPr marL="1020762" lvl="2" indent="-342900">
              <a:defRPr/>
            </a:pPr>
            <a:r>
              <a:rPr lang="en-US" altLang="en-US" sz="1700" dirty="0">
                <a:cs typeface="Georgia" pitchFamily="18" charset="0"/>
              </a:rPr>
              <a:t>Fayetteville Technical Community College</a:t>
            </a:r>
          </a:p>
          <a:p>
            <a:pPr marL="742950" lvl="1" indent="-342900">
              <a:defRPr/>
            </a:pPr>
            <a:r>
              <a:rPr lang="en-US" altLang="en-US" sz="2100" dirty="0">
                <a:cs typeface="Georgia" pitchFamily="18" charset="0"/>
              </a:rPr>
              <a:t>Raleigh Office </a:t>
            </a:r>
          </a:p>
          <a:p>
            <a:pPr marL="742950" lvl="1" indent="-342900">
              <a:defRPr/>
            </a:pPr>
            <a:r>
              <a:rPr lang="en-US" altLang="en-US" sz="2100" dirty="0">
                <a:cs typeface="Georgia" pitchFamily="18" charset="0"/>
              </a:rPr>
              <a:t>Camp Lejeune </a:t>
            </a:r>
          </a:p>
          <a:p>
            <a:pPr>
              <a:lnSpc>
                <a:spcPct val="150000"/>
              </a:lnSpc>
            </a:pPr>
            <a:r>
              <a:rPr lang="en-US" sz="2400" b="1" u="sng" dirty="0"/>
              <a:t>How to Reach VR&amp;E</a:t>
            </a:r>
          </a:p>
          <a:p>
            <a:pPr marL="400050" lvl="1" indent="0">
              <a:buNone/>
            </a:pPr>
            <a:r>
              <a:rPr lang="en-US" sz="2100" dirty="0"/>
              <a:t>Phone:  336-714-6099</a:t>
            </a:r>
          </a:p>
          <a:p>
            <a:pPr marL="400050" lvl="1" indent="0">
              <a:buNone/>
            </a:pPr>
            <a:r>
              <a:rPr lang="en-US" sz="2100" dirty="0"/>
              <a:t>Email: </a:t>
            </a:r>
            <a:r>
              <a:rPr lang="en-US" sz="2100" dirty="0">
                <a:solidFill>
                  <a:srgbClr val="0070C0"/>
                </a:solidFill>
              </a:rPr>
              <a:t>VREEMPLOYMENT.VBAWIN@va.gov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378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A Brand Colors">
      <a:dk1>
        <a:srgbClr val="000000"/>
      </a:dk1>
      <a:lt1>
        <a:srgbClr val="FFFFFF"/>
      </a:lt1>
      <a:dk2>
        <a:srgbClr val="003F71"/>
      </a:dk2>
      <a:lt2>
        <a:srgbClr val="DCDDDE"/>
      </a:lt2>
      <a:accent1>
        <a:srgbClr val="0083BE"/>
      </a:accent1>
      <a:accent2>
        <a:srgbClr val="C3262E"/>
      </a:accent2>
      <a:accent3>
        <a:srgbClr val="772432"/>
      </a:accent3>
      <a:accent4>
        <a:srgbClr val="F3CF45"/>
      </a:accent4>
      <a:accent5>
        <a:srgbClr val="598527"/>
      </a:accent5>
      <a:accent6>
        <a:srgbClr val="F7955B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R&amp;E-Template-Presentation-16x9-FINAL" id="{F5454CE2-7372-C849-A4C7-F4D007202D35}" vid="{E83D7A00-CE3D-0349-88D4-9FB408278DB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B7DEE3DAF7E04AACEE6523E98D20E4" ma:contentTypeVersion="9" ma:contentTypeDescription="Create a new document." ma:contentTypeScope="" ma:versionID="801bfec7cd72810980ad5e558fc76c10">
  <xsd:schema xmlns:xsd="http://www.w3.org/2001/XMLSchema" xmlns:xs="http://www.w3.org/2001/XMLSchema" xmlns:p="http://schemas.microsoft.com/office/2006/metadata/properties" xmlns:ns2="3139e30b-1a29-4697-8bbf-27f905bc8d02" xmlns:ns3="14c8ce7b-d2df-469d-b2c3-96f4c56193cb" targetNamespace="http://schemas.microsoft.com/office/2006/metadata/properties" ma:root="true" ma:fieldsID="0d66ac95b3d4d60a565b770cf68c4479" ns2:_="" ns3:_="">
    <xsd:import namespace="3139e30b-1a29-4697-8bbf-27f905bc8d02"/>
    <xsd:import namespace="14c8ce7b-d2df-469d-b2c3-96f4c56193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39e30b-1a29-4697-8bbf-27f905bc8d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c8ce7b-d2df-469d-b2c3-96f4c56193c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4c8ce7b-d2df-469d-b2c3-96f4c56193cb">
      <UserInfo>
        <DisplayName>Penko, Christine VBAWSAL</DisplayName>
        <AccountId>236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508B5F-165A-464B-83F0-E0AA70CFD0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39e30b-1a29-4697-8bbf-27f905bc8d02"/>
    <ds:schemaRef ds:uri="14c8ce7b-d2df-469d-b2c3-96f4c56193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6B77ACE-7E63-4A76-A060-EB093D51386E}">
  <ds:schemaRefs>
    <ds:schemaRef ds:uri="http://schemas.microsoft.com/office/2006/metadata/properties"/>
    <ds:schemaRef ds:uri="http://schemas.microsoft.com/office/infopath/2007/PartnerControls"/>
    <ds:schemaRef ds:uri="14c8ce7b-d2df-469d-b2c3-96f4c56193cb"/>
  </ds:schemaRefs>
</ds:datastoreItem>
</file>

<file path=customXml/itemProps3.xml><?xml version="1.0" encoding="utf-8"?>
<ds:datastoreItem xmlns:ds="http://schemas.openxmlformats.org/officeDocument/2006/customXml" ds:itemID="{40F9A502-395A-46D2-BD7E-11846A8CFEE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VR&amp;E PPT Template</Template>
  <TotalTime>785</TotalTime>
  <Words>954</Words>
  <Application>Microsoft Office PowerPoint</Application>
  <PresentationFormat>Widescreen</PresentationFormat>
  <Paragraphs>90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Courier New</vt:lpstr>
      <vt:lpstr>Myraid Pro</vt:lpstr>
      <vt:lpstr>Myriad Pro</vt:lpstr>
      <vt:lpstr>Wingdings</vt:lpstr>
      <vt:lpstr>Office Theme</vt:lpstr>
      <vt:lpstr>Veteran Readiness  &amp; Employment (Formerly Vocational Rehabilitation &amp; Employment)</vt:lpstr>
      <vt:lpstr>Veteran Readiness &amp; Employment: What is It?</vt:lpstr>
      <vt:lpstr>Qualifying for VR&amp;E: Veterans</vt:lpstr>
      <vt:lpstr>Qualifying for VR&amp;E: Servicemembers</vt:lpstr>
      <vt:lpstr>VR&amp;E Basic Eligibility Period</vt:lpstr>
      <vt:lpstr>VR&amp;E Five Service Tracks</vt:lpstr>
      <vt:lpstr>VR&amp;E Services and Benefits</vt:lpstr>
      <vt:lpstr>VR&amp;E Claim Progression</vt:lpstr>
      <vt:lpstr>VR&amp;E Locations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 Veteran Readiness &amp; Employment (VR&amp;E)</dc:title>
  <dc:creator>Brooks, Terrence S., VBAWSAL</dc:creator>
  <cp:lastModifiedBy>Lightfoot, Carolyn, VBAWSAL</cp:lastModifiedBy>
  <cp:revision>77</cp:revision>
  <dcterms:created xsi:type="dcterms:W3CDTF">2020-09-14T14:59:53Z</dcterms:created>
  <dcterms:modified xsi:type="dcterms:W3CDTF">2023-02-08T18:19:09Z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0x01010005B7DEE3DAF7E04AACEE6523E98D20E4</vt:lpwstr>
  </property>
</Properties>
</file>