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10"/>
  </p:notesMasterIdLst>
  <p:sldIdLst>
    <p:sldId id="271" r:id="rId2"/>
    <p:sldId id="276" r:id="rId3"/>
    <p:sldId id="277" r:id="rId4"/>
    <p:sldId id="282" r:id="rId5"/>
    <p:sldId id="278" r:id="rId6"/>
    <p:sldId id="280" r:id="rId7"/>
    <p:sldId id="281" r:id="rId8"/>
    <p:sldId id="27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1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298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27DDE9-CBA5-4222-B50F-219620335CF1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BC635-E814-4FA4-9DA8-CC7F30CE0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390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Example of recovery model of care and how it addresses </a:t>
            </a:r>
            <a:r>
              <a:rPr lang="en-US" sz="1200" dirty="0"/>
              <a:t>Depressed mood vs. Major Depressive Disorder vs. temporary increases in stress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7BC635-E814-4FA4-9DA8-CC7F30CE0F6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75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Explain how mindfulness and mindfulness practice are different.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7BC635-E814-4FA4-9DA8-CC7F30CE0F6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80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Mindfulness is like a muscle we must train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7BC635-E814-4FA4-9DA8-CC7F30CE0F6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17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5376955"/>
            <a:ext cx="12192000" cy="148113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32" dirty="0">
              <a:solidFill>
                <a:prstClr val="white"/>
              </a:solidFill>
            </a:endParaRPr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1714248" y="1694039"/>
            <a:ext cx="8763504" cy="1558035"/>
            <a:chOff x="966536" y="1694131"/>
            <a:chExt cx="6572628" cy="1558035"/>
          </a:xfrm>
        </p:grpSpPr>
        <p:sp>
          <p:nvSpPr>
            <p:cNvPr id="13" name="Title 1"/>
            <p:cNvSpPr txBox="1">
              <a:spLocks/>
            </p:cNvSpPr>
            <p:nvPr/>
          </p:nvSpPr>
          <p:spPr>
            <a:xfrm>
              <a:off x="966536" y="1763943"/>
              <a:ext cx="2133600" cy="1488223"/>
            </a:xfrm>
            <a:prstGeom prst="rect">
              <a:avLst/>
            </a:prstGeom>
            <a:ln>
              <a:solidFill>
                <a:schemeClr val="bg1"/>
              </a:solidFill>
            </a:ln>
            <a:effectLst/>
          </p:spPr>
          <p:txBody>
            <a:bodyPr vert="horz" lIns="0" tIns="0" rIns="0" bIns="0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1500" b="1" spc="-100" dirty="0">
                  <a:solidFill>
                    <a:srgbClr val="003F72">
                      <a:lumMod val="50000"/>
                    </a:srgbClr>
                  </a:solidFill>
                  <a:latin typeface="Myriad Pro"/>
                  <a:cs typeface="Arial" panose="020B0604020202020204" pitchFamily="34" charset="0"/>
                </a:rPr>
                <a:t>VA</a:t>
              </a:r>
            </a:p>
          </p:txBody>
        </p:sp>
        <p:sp>
          <p:nvSpPr>
            <p:cNvPr id="14" name="Title 1"/>
            <p:cNvSpPr txBox="1">
              <a:spLocks/>
            </p:cNvSpPr>
            <p:nvPr/>
          </p:nvSpPr>
          <p:spPr>
            <a:xfrm>
              <a:off x="3316705" y="1750278"/>
              <a:ext cx="4222459" cy="1307009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txBody>
            <a:bodyPr vert="horz" lIns="0" tIns="0" rIns="0" bIns="0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5400" b="1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VISN 6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 flipH="1">
              <a:off x="3172326" y="1694131"/>
              <a:ext cx="12032" cy="1280160"/>
            </a:xfrm>
            <a:prstGeom prst="line">
              <a:avLst/>
            </a:prstGeom>
            <a:ln w="22225" cmpd="sng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 descr="C:\Users\vacoGrovem\AppData\Local\Microsoft\Windows\Temporary Internet Files\Content.Outlook\83QVOJUE\CHOOSE-VA-rev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1552" y="5529263"/>
            <a:ext cx="4064000" cy="104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7AEACB5-2E03-4C08-9642-1DBC8DECD0AA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6895" y="159363"/>
            <a:ext cx="1691891" cy="16299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9288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-76201"/>
            <a:ext cx="12192000" cy="108054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sz="1632" dirty="0">
              <a:solidFill>
                <a:prstClr val="white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0" y="118672"/>
            <a:ext cx="12192000" cy="731520"/>
          </a:xfrm>
        </p:spPr>
        <p:txBody>
          <a:bodyPr>
            <a:normAutofit/>
          </a:bodyPr>
          <a:lstStyle>
            <a:lvl1pPr>
              <a:defRPr b="1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sz="3600" dirty="0"/>
              <a:t>Click to edit Slide Maser Style</a:t>
            </a:r>
            <a:endParaRPr lang="en-US" sz="3600" u="sng" dirty="0"/>
          </a:p>
        </p:txBody>
      </p:sp>
    </p:spTree>
    <p:extLst>
      <p:ext uri="{BB962C8B-B14F-4D97-AF65-F5344CB8AC3E}">
        <p14:creationId xmlns:p14="http://schemas.microsoft.com/office/powerpoint/2010/main" val="4180207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520"/>
            <a:ext cx="10363200" cy="1470025"/>
          </a:xfrm>
        </p:spPr>
        <p:txBody>
          <a:bodyPr/>
          <a:lstStyle>
            <a:lvl1pPr>
              <a:defRPr b="1">
                <a:latin typeface="Calibri Light" panose="020F03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9250441" y="640023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83F1FA-211D-3044-9E35-958DFBC26156}" type="slidenum">
              <a:rPr lang="en-US" sz="1200" smtClean="0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2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507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1"/>
            <a:ext cx="10972800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-76200"/>
            <a:ext cx="12192000" cy="9606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sz="1632" dirty="0">
              <a:solidFill>
                <a:prstClr val="white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-76200"/>
            <a:ext cx="12192000" cy="731520"/>
          </a:xfrm>
        </p:spPr>
        <p:txBody>
          <a:bodyPr>
            <a:normAutofit/>
          </a:bodyPr>
          <a:lstStyle>
            <a:lvl1pPr>
              <a:defRPr b="1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sz="3600" dirty="0"/>
              <a:t>Click to edit Slide Maser Style</a:t>
            </a:r>
            <a:endParaRPr lang="en-US" sz="3600" u="sng" dirty="0"/>
          </a:p>
        </p:txBody>
      </p:sp>
    </p:spTree>
    <p:extLst>
      <p:ext uri="{BB962C8B-B14F-4D97-AF65-F5344CB8AC3E}">
        <p14:creationId xmlns:p14="http://schemas.microsoft.com/office/powerpoint/2010/main" val="4222893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-76201"/>
            <a:ext cx="12192000" cy="96062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sz="1632" dirty="0">
              <a:solidFill>
                <a:prstClr val="white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0" y="-76200"/>
            <a:ext cx="12192000" cy="731520"/>
          </a:xfrm>
        </p:spPr>
        <p:txBody>
          <a:bodyPr>
            <a:normAutofit/>
          </a:bodyPr>
          <a:lstStyle>
            <a:lvl1pPr>
              <a:defRPr b="1" baseline="0">
                <a:solidFill>
                  <a:schemeClr val="bg1"/>
                </a:solidFill>
                <a:latin typeface="Calibri Light" panose="020F0302020204030204" pitchFamily="34" charset="0"/>
              </a:defRPr>
            </a:lvl1pPr>
          </a:lstStyle>
          <a:p>
            <a:r>
              <a:rPr lang="en-US" sz="3600" dirty="0"/>
              <a:t>Click to edit Slide Maser Style</a:t>
            </a:r>
            <a:endParaRPr lang="en-US" sz="3600" u="sng" dirty="0"/>
          </a:p>
        </p:txBody>
      </p:sp>
    </p:spTree>
    <p:extLst>
      <p:ext uri="{BB962C8B-B14F-4D97-AF65-F5344CB8AC3E}">
        <p14:creationId xmlns:p14="http://schemas.microsoft.com/office/powerpoint/2010/main" val="254314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7" y="273142"/>
            <a:ext cx="4011084" cy="1162051"/>
          </a:xfrm>
        </p:spPr>
        <p:txBody>
          <a:bodyPr anchor="b"/>
          <a:lstStyle>
            <a:lvl1pPr algn="l">
              <a:defRPr sz="2000" b="1">
                <a:latin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857" y="273056"/>
            <a:ext cx="6815668" cy="5853113"/>
          </a:xfrm>
        </p:spPr>
        <p:txBody>
          <a:bodyPr/>
          <a:lstStyle>
            <a:lvl1pPr>
              <a:defRPr sz="3200">
                <a:latin typeface="Calibri Light" panose="020F0302020204030204" pitchFamily="34" charset="0"/>
              </a:defRPr>
            </a:lvl1pPr>
            <a:lvl2pPr>
              <a:defRPr sz="2800">
                <a:latin typeface="Calibri Light" panose="020F0302020204030204" pitchFamily="34" charset="0"/>
              </a:defRPr>
            </a:lvl2pPr>
            <a:lvl3pPr>
              <a:defRPr sz="2400">
                <a:latin typeface="Calibri Light" panose="020F0302020204030204" pitchFamily="34" charset="0"/>
              </a:defRPr>
            </a:lvl3pPr>
            <a:lvl4pPr>
              <a:defRPr sz="2000">
                <a:latin typeface="Calibri Light" panose="020F0302020204030204" pitchFamily="34" charset="0"/>
              </a:defRPr>
            </a:lvl4pPr>
            <a:lvl5pPr>
              <a:defRPr sz="2000">
                <a:latin typeface="Calibri Light" panose="020F03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7" y="1435106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841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627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 Light" panose="020F0302020204030204" pitchFamily="34" charset="0"/>
              </a:defRPr>
            </a:lvl1pPr>
            <a:lvl2pPr>
              <a:defRPr>
                <a:latin typeface="Calibri Light" panose="020F0302020204030204" pitchFamily="34" charset="0"/>
              </a:defRPr>
            </a:lvl2pPr>
            <a:lvl3pPr>
              <a:defRPr>
                <a:latin typeface="Calibri Light" panose="020F0302020204030204" pitchFamily="34" charset="0"/>
              </a:defRPr>
            </a:lvl3pPr>
            <a:lvl4pPr>
              <a:defRPr>
                <a:latin typeface="Calibri Light" panose="020F0302020204030204" pitchFamily="34" charset="0"/>
              </a:defRPr>
            </a:lvl4pPr>
            <a:lvl5pPr>
              <a:defRPr>
                <a:latin typeface="Calibri Light" panose="020F03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51200" y="4953001"/>
            <a:ext cx="7315200" cy="365125"/>
          </a:xfrm>
          <a:prstGeom prst="rect">
            <a:avLst/>
          </a:prstGeom>
        </p:spPr>
        <p:txBody>
          <a:bodyPr lIns="91440" tIns="45720" rIns="91440" bIns="45720"/>
          <a:lstStyle>
            <a:lvl1pPr algn="ctr">
              <a:defRPr sz="1050"/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66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94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140681"/>
            <a:ext cx="12192000" cy="73183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sz="1632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0441" y="640023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D983F1FA-211D-3044-9E35-958DFBC26156}" type="slidenum">
              <a:rPr lang="en-US" smtClean="0">
                <a:solidFill>
                  <a:prstClr val="white"/>
                </a:solidFill>
                <a:latin typeface="Arial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white"/>
              </a:solidFill>
              <a:latin typeface="Arial" charset="0"/>
            </a:endParaRPr>
          </a:p>
        </p:txBody>
      </p:sp>
      <p:pic>
        <p:nvPicPr>
          <p:cNvPr id="2050" name="Picture 2" descr="C:\Users\vacoGrovem\AppData\Local\Microsoft\Windows\Temporary Internet Files\Content.Outlook\83QVOJUE\CHOOSE-VA-rev.png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85" y="6163811"/>
            <a:ext cx="2716744" cy="548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1274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hotline.rainn.org/online" TargetMode="External"/><Relationship Id="rId2" Type="http://schemas.openxmlformats.org/officeDocument/2006/relationships/hyperlink" Target="http://www.mobile.va.gov/Appstore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postpartum.net/" TargetMode="External"/><Relationship Id="rId5" Type="http://schemas.openxmlformats.org/officeDocument/2006/relationships/hyperlink" Target="https://www.nami.org/" TargetMode="External"/><Relationship Id="rId4" Type="http://schemas.openxmlformats.org/officeDocument/2006/relationships/hyperlink" Target="https://thehotline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extBox 1">
            <a:extLst>
              <a:ext uri="{FF2B5EF4-FFF2-40B4-BE49-F238E27FC236}">
                <a16:creationId xmlns:a16="http://schemas.microsoft.com/office/drawing/2014/main" id="{BC8B1B82-9B50-45DA-8B8F-8BBEBB7318FA}"/>
              </a:ext>
            </a:extLst>
          </p:cNvPr>
          <p:cNvSpPr txBox="1"/>
          <p:nvPr/>
        </p:nvSpPr>
        <p:spPr>
          <a:xfrm>
            <a:off x="4970204" y="2016222"/>
            <a:ext cx="6842352" cy="280076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sz="4800" dirty="0"/>
              <a:t>Women’s Mental Health</a:t>
            </a:r>
          </a:p>
          <a:p>
            <a:endParaRPr lang="en-US" sz="4400" dirty="0"/>
          </a:p>
          <a:p>
            <a:r>
              <a:rPr lang="en-US" sz="2800" dirty="0"/>
              <a:t>Kelly Caron, PhD</a:t>
            </a:r>
          </a:p>
          <a:p>
            <a:r>
              <a:rPr lang="en-US" sz="2800" dirty="0"/>
              <a:t>Women’s Health - Mental Health Director</a:t>
            </a:r>
          </a:p>
          <a:p>
            <a:r>
              <a:rPr lang="en-US" sz="2800" dirty="0"/>
              <a:t>Durham VA Medical Center – Durham, NC</a:t>
            </a:r>
          </a:p>
        </p:txBody>
      </p:sp>
    </p:spTree>
    <p:extLst>
      <p:ext uri="{BB962C8B-B14F-4D97-AF65-F5344CB8AC3E}">
        <p14:creationId xmlns:p14="http://schemas.microsoft.com/office/powerpoint/2010/main" val="2139490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66F6A0D-F189-466D-B33B-7373FB5F8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Services Available</a:t>
            </a:r>
          </a:p>
          <a:p>
            <a:pPr lvl="1"/>
            <a:r>
              <a:rPr lang="en-US" sz="2400" dirty="0"/>
              <a:t>Psychotherapy</a:t>
            </a:r>
          </a:p>
          <a:p>
            <a:pPr lvl="1"/>
            <a:r>
              <a:rPr lang="en-US" sz="2400" dirty="0"/>
              <a:t>Psychiatry/Medication Management</a:t>
            </a:r>
          </a:p>
          <a:p>
            <a:pPr lvl="1"/>
            <a:r>
              <a:rPr lang="en-US" sz="2400" dirty="0"/>
              <a:t>Adjunctive Services (e.g., Chaplain, Peer Support, Occupational Therapy)</a:t>
            </a:r>
          </a:p>
          <a:p>
            <a:r>
              <a:rPr lang="en-US" sz="2800" dirty="0"/>
              <a:t>Common Presentations</a:t>
            </a:r>
          </a:p>
          <a:p>
            <a:pPr lvl="1"/>
            <a:r>
              <a:rPr lang="en-US" sz="2400" dirty="0"/>
              <a:t>Post-Traumatic Stress Disorder</a:t>
            </a:r>
          </a:p>
          <a:p>
            <a:pPr lvl="1"/>
            <a:r>
              <a:rPr lang="en-US" sz="2400" dirty="0"/>
              <a:t>Depression</a:t>
            </a:r>
          </a:p>
          <a:p>
            <a:pPr lvl="1"/>
            <a:r>
              <a:rPr lang="en-US" sz="2400" dirty="0"/>
              <a:t>Substance Use</a:t>
            </a:r>
          </a:p>
          <a:p>
            <a:r>
              <a:rPr lang="en-US" sz="2800" dirty="0"/>
              <a:t>Eligibility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F4BB12-C6A3-4749-BE23-615835E3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83F1FA-211D-3044-9E35-958DFBC2615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24BEFB4-C651-4ED8-AF7A-955DF4C2E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2857"/>
            <a:ext cx="12192000" cy="73152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Women’s Mental Healthcare: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847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66F6A0D-F189-466D-B33B-7373FB5F8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How do I know when to come in for care?</a:t>
            </a:r>
          </a:p>
          <a:p>
            <a:pPr lvl="1"/>
            <a:r>
              <a:rPr lang="en-US" sz="2000" dirty="0"/>
              <a:t>Medical model can create an emphasis on addressing symptoms</a:t>
            </a:r>
          </a:p>
          <a:p>
            <a:pPr lvl="1"/>
            <a:r>
              <a:rPr lang="en-US" sz="2000" dirty="0"/>
              <a:t>Recovery model of care emphasizes importance of impairment of symptoms</a:t>
            </a:r>
          </a:p>
          <a:p>
            <a:pPr lvl="2"/>
            <a:r>
              <a:rPr lang="en-US" sz="1600" dirty="0"/>
              <a:t>Does your behavior/symptom/set of thoughts get in the way of you doing the things most important?</a:t>
            </a:r>
          </a:p>
          <a:p>
            <a:r>
              <a:rPr lang="en-US" sz="2800" dirty="0"/>
              <a:t>Levels of Care</a:t>
            </a:r>
          </a:p>
          <a:p>
            <a:pPr lvl="1"/>
            <a:r>
              <a:rPr lang="en-US" sz="2000" dirty="0"/>
              <a:t>Primary Care – Mental Health Integration</a:t>
            </a:r>
          </a:p>
          <a:p>
            <a:pPr lvl="1"/>
            <a:r>
              <a:rPr lang="en-US" sz="2000" dirty="0"/>
              <a:t>Continuity Care in a Behavioral Health Interdisciplinary Program (BHIP)</a:t>
            </a:r>
          </a:p>
          <a:p>
            <a:pPr lvl="1"/>
            <a:r>
              <a:rPr lang="en-US" sz="2000" dirty="0"/>
              <a:t>Specialized Outpatient Care (e.g., Trauma Recovery, Substance Use Treatment, etc.)</a:t>
            </a:r>
          </a:p>
          <a:p>
            <a:pPr lvl="1"/>
            <a:r>
              <a:rPr lang="en-US" sz="2000" dirty="0"/>
              <a:t>Inpatient or Residential Care</a:t>
            </a:r>
          </a:p>
          <a:p>
            <a:pPr lvl="1"/>
            <a:r>
              <a:rPr lang="en-US" sz="2000" dirty="0"/>
              <a:t>Self-Care!</a:t>
            </a:r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F4BB12-C6A3-4749-BE23-615835E3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83F1FA-211D-3044-9E35-958DFBC2615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24BEFB4-C651-4ED8-AF7A-955DF4C2E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2857"/>
            <a:ext cx="12192000" cy="73152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Women’s Mental Healthcare: Accessing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17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3648CA-53E8-030D-1A7C-A88116442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Questions about Women’s Mental Health?</a:t>
            </a:r>
          </a:p>
          <a:p>
            <a:r>
              <a:rPr lang="en-US" dirty="0"/>
              <a:t>Up Next: Mindfulness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6B0DF6D-5C02-D7AA-4A0D-9BFE1650F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524762A-ADDE-8147-2A6B-C77EFFF0D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4000517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66F6A0D-F189-466D-B33B-7373FB5F8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F4BB12-C6A3-4749-BE23-615835E3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83F1FA-211D-3044-9E35-958DFBC2615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24BEFB4-C651-4ED8-AF7A-955DF4C2E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/>
              <a:t>Mindfulness</a:t>
            </a:r>
            <a:endParaRPr lang="en-US" dirty="0"/>
          </a:p>
        </p:txBody>
      </p:sp>
      <p:pic>
        <p:nvPicPr>
          <p:cNvPr id="6" name="Picture 2" descr="What is mindfulness? – Brewed Chai">
            <a:extLst>
              <a:ext uri="{FF2B5EF4-FFF2-40B4-BE49-F238E27FC236}">
                <a16:creationId xmlns:a16="http://schemas.microsoft.com/office/drawing/2014/main" id="{0267E327-659E-4150-B919-106DF4BB80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4893" y="1166018"/>
            <a:ext cx="4747632" cy="4747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0FF2EDC7-4F53-482E-B03C-C520215FA49E}"/>
              </a:ext>
            </a:extLst>
          </p:cNvPr>
          <p:cNvSpPr txBox="1">
            <a:spLocks/>
          </p:cNvSpPr>
          <p:nvPr/>
        </p:nvSpPr>
        <p:spPr>
          <a:xfrm>
            <a:off x="762000" y="1143001"/>
            <a:ext cx="555482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Mindfulness involves an attentional focus on the present moment</a:t>
            </a:r>
          </a:p>
          <a:p>
            <a:r>
              <a:rPr lang="en-US" sz="2800" dirty="0"/>
              <a:t>Regular mindfulness practice can improve anxiety, depression, sleep and even physical health!</a:t>
            </a:r>
          </a:p>
          <a:p>
            <a:r>
              <a:rPr lang="en-US" sz="2800" dirty="0"/>
              <a:t>Mindfulness is:</a:t>
            </a:r>
          </a:p>
          <a:p>
            <a:pPr lvl="1"/>
            <a:r>
              <a:rPr lang="en-US" sz="2000" dirty="0"/>
              <a:t>Intentional</a:t>
            </a:r>
          </a:p>
          <a:p>
            <a:pPr lvl="1"/>
            <a:r>
              <a:rPr lang="en-US" sz="2000" dirty="0"/>
              <a:t>Nonjudgmental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270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DF6FF1C-C27D-4550-BED0-A2C39E660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Mindfulness can be challenging and takes practice</a:t>
            </a:r>
          </a:p>
          <a:p>
            <a:r>
              <a:rPr lang="en-US" dirty="0"/>
              <a:t>Practice by observing and describing your experience in the present moment</a:t>
            </a:r>
          </a:p>
          <a:p>
            <a:r>
              <a:rPr lang="en-US" dirty="0"/>
              <a:t>When we are more mindful, we make decisions and choose action that is more in line with our own values and personal wisdom</a:t>
            </a:r>
          </a:p>
          <a:p>
            <a:r>
              <a:rPr lang="en-US" dirty="0"/>
              <a:t>Let’s practice together!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D05F1BE-E821-473C-B6C9-38C7DA3B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7B44027-4561-419E-A6E4-EDF812150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Mindfulness</a:t>
            </a:r>
          </a:p>
        </p:txBody>
      </p:sp>
    </p:spTree>
    <p:extLst>
      <p:ext uri="{BB962C8B-B14F-4D97-AF65-F5344CB8AC3E}">
        <p14:creationId xmlns:p14="http://schemas.microsoft.com/office/powerpoint/2010/main" val="1240634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494B2B-7315-40EB-9D61-9704CC619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6050906-0CA3-436D-B55C-09D6684AD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Mindful Breathing</a:t>
            </a:r>
          </a:p>
        </p:txBody>
      </p:sp>
      <p:pic>
        <p:nvPicPr>
          <p:cNvPr id="2050" name="Picture 2" descr="Mindfullness">
            <a:extLst>
              <a:ext uri="{FF2B5EF4-FFF2-40B4-BE49-F238E27FC236}">
                <a16:creationId xmlns:a16="http://schemas.microsoft.com/office/drawing/2014/main" id="{427F14C6-A815-4F9A-93C2-C3A8D8FBBD5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018" y="1166018"/>
            <a:ext cx="4525963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6315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66F6A0D-F189-466D-B33B-7373FB5F89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90601"/>
            <a:ext cx="10972800" cy="4906346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VA apps – </a:t>
            </a:r>
            <a:r>
              <a:rPr lang="en-US" sz="28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www.mobile.va.gov/Appstore</a:t>
            </a:r>
            <a:endParaRPr lang="en-US" sz="2800" dirty="0"/>
          </a:p>
          <a:p>
            <a:pPr lvl="1"/>
            <a:r>
              <a:rPr lang="en-US" sz="2000" dirty="0"/>
              <a:t>Mindfulness Coach – with audio files to support mindfulness practice</a:t>
            </a:r>
          </a:p>
          <a:p>
            <a:pPr lvl="1"/>
            <a:r>
              <a:rPr lang="en-US" sz="2000" dirty="0"/>
              <a:t>Beyond MST – for survivors of Military Sexual Trauma</a:t>
            </a:r>
          </a:p>
          <a:p>
            <a:pPr lvl="1"/>
            <a:r>
              <a:rPr lang="en-US" sz="2000" dirty="0"/>
              <a:t>PTSD Coach – Information and strategies to help you manage symptoms of PTSD</a:t>
            </a:r>
          </a:p>
          <a:p>
            <a:pPr lvl="1"/>
            <a:r>
              <a:rPr lang="en-US" sz="2000" dirty="0"/>
              <a:t>Stay Quit Coach – to help you quit smoking</a:t>
            </a:r>
          </a:p>
          <a:p>
            <a:r>
              <a:rPr lang="en-US" sz="2800" dirty="0"/>
              <a:t>Non-VA resources: </a:t>
            </a:r>
          </a:p>
          <a:p>
            <a:pPr lvl="1"/>
            <a:r>
              <a:rPr lang="en-US" sz="2000" dirty="0"/>
              <a:t>Virtual Hope Box – found through the App Store</a:t>
            </a:r>
          </a:p>
          <a:p>
            <a:pPr lvl="1"/>
            <a:r>
              <a:rPr lang="en-US" sz="2000" dirty="0"/>
              <a:t>RAINN (</a:t>
            </a:r>
            <a:r>
              <a:rPr lang="en-US" sz="2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https://hotline.rainn.org/online</a:t>
            </a:r>
            <a:r>
              <a:rPr lang="en-US" sz="2000" dirty="0"/>
              <a:t>) has a 24/7 hotline (call or chat) for sexual assault survivors</a:t>
            </a:r>
          </a:p>
          <a:p>
            <a:pPr lvl="1"/>
            <a:r>
              <a:rPr lang="en-US" sz="2000" dirty="0"/>
              <a:t>The National Domestic Violence Hotline (</a:t>
            </a:r>
            <a:r>
              <a:rPr lang="en-US" sz="2000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https://thehotline.org</a:t>
            </a:r>
            <a:r>
              <a:rPr lang="en-US" sz="2000" dirty="0"/>
              <a:t>) can be accessed via phone/web/text</a:t>
            </a:r>
          </a:p>
          <a:p>
            <a:r>
              <a:rPr lang="en-US" sz="2800" dirty="0"/>
              <a:t>Get Connected! If you’re more isolated these days, look for well-established, online communities that can support you</a:t>
            </a:r>
          </a:p>
          <a:p>
            <a:pPr lvl="1"/>
            <a:r>
              <a:rPr lang="en-US" sz="2000" dirty="0"/>
              <a:t>National Alliance on Mental Health (</a:t>
            </a:r>
            <a:r>
              <a:rPr lang="en-US" sz="20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https://www.nami.org</a:t>
            </a:r>
            <a:r>
              <a:rPr lang="en-US" sz="2000" dirty="0"/>
              <a:t>) has numerous local support groups</a:t>
            </a:r>
          </a:p>
          <a:p>
            <a:pPr lvl="1"/>
            <a:r>
              <a:rPr lang="en-US" sz="2000" dirty="0"/>
              <a:t>Postpartum Support International (</a:t>
            </a:r>
            <a:r>
              <a:rPr lang="en-US" sz="2000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https://www.postpartum.net</a:t>
            </a:r>
            <a:r>
              <a:rPr lang="en-US" sz="2000" dirty="0"/>
              <a:t>) has a Military Moms Group</a:t>
            </a:r>
          </a:p>
          <a:p>
            <a:pPr lvl="1"/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F4BB12-C6A3-4749-BE23-615835E35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983F1FA-211D-3044-9E35-958DFBC2615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24BEFB4-C651-4ED8-AF7A-955DF4C2E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2857"/>
            <a:ext cx="12192000" cy="73152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Ways to Cope: Virtual 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422579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myVA">
      <a:dk1>
        <a:srgbClr val="000000"/>
      </a:dk1>
      <a:lt1>
        <a:sysClr val="window" lastClr="FFFFFF"/>
      </a:lt1>
      <a:dk2>
        <a:srgbClr val="003F72"/>
      </a:dk2>
      <a:lt2>
        <a:srgbClr val="EEECE1"/>
      </a:lt2>
      <a:accent1>
        <a:srgbClr val="C62630"/>
      </a:accent1>
      <a:accent2>
        <a:srgbClr val="0083BE"/>
      </a:accent2>
      <a:accent3>
        <a:srgbClr val="F3CF45"/>
      </a:accent3>
      <a:accent4>
        <a:srgbClr val="F7955B"/>
      </a:accent4>
      <a:accent5>
        <a:srgbClr val="839097"/>
      </a:accent5>
      <a:accent6>
        <a:srgbClr val="DCDDDE"/>
      </a:accent6>
      <a:hlink>
        <a:srgbClr val="C2B48F"/>
      </a:hlink>
      <a:folHlink>
        <a:srgbClr val="A3A86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</TotalTime>
  <Words>471</Words>
  <Application>Microsoft Office PowerPoint</Application>
  <PresentationFormat>Widescreen</PresentationFormat>
  <Paragraphs>79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Myriad Pro</vt:lpstr>
      <vt:lpstr>3_Office Theme</vt:lpstr>
      <vt:lpstr>PowerPoint Presentation</vt:lpstr>
      <vt:lpstr>Women’s Mental Healthcare: Overview</vt:lpstr>
      <vt:lpstr>Women’s Mental Healthcare: Accessing Care</vt:lpstr>
      <vt:lpstr>Questions?</vt:lpstr>
      <vt:lpstr>Mindfulness</vt:lpstr>
      <vt:lpstr>Mindfulness</vt:lpstr>
      <vt:lpstr>Mindful Breathing</vt:lpstr>
      <vt:lpstr>Ways to Cope: Virtual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Women’s Mental Health</dc:title>
  <dc:creator>Caron, Kelly M DURVAMC</dc:creator>
  <cp:lastModifiedBy>Caron, Kelly M. (she/her/hers)</cp:lastModifiedBy>
  <cp:revision>12</cp:revision>
  <dcterms:created xsi:type="dcterms:W3CDTF">2021-10-06T01:24:53Z</dcterms:created>
  <dcterms:modified xsi:type="dcterms:W3CDTF">2023-03-03T19:25:14Z</dcterms:modified>
</cp:coreProperties>
</file>